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tags/tag13.xml" ContentType="application/vnd.openxmlformats-officedocument.presentationml.tags+xml"/>
  <Override PartName="/ppt/notesSlides/notesSlide23.xml" ContentType="application/vnd.openxmlformats-officedocument.presentationml.notesSlide+xml"/>
  <Override PartName="/ppt/tags/tag1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2"/>
  </p:notesMasterIdLst>
  <p:sldIdLst>
    <p:sldId id="853" r:id="rId3"/>
    <p:sldId id="259" r:id="rId4"/>
    <p:sldId id="847" r:id="rId5"/>
    <p:sldId id="2147475230" r:id="rId6"/>
    <p:sldId id="487" r:id="rId7"/>
    <p:sldId id="876" r:id="rId8"/>
    <p:sldId id="2147475231" r:id="rId9"/>
    <p:sldId id="817" r:id="rId10"/>
    <p:sldId id="2147475272" r:id="rId11"/>
    <p:sldId id="267" r:id="rId12"/>
    <p:sldId id="2147475239" r:id="rId13"/>
    <p:sldId id="277" r:id="rId14"/>
    <p:sldId id="344" r:id="rId15"/>
    <p:sldId id="292" r:id="rId16"/>
    <p:sldId id="310" r:id="rId17"/>
    <p:sldId id="2147475271" r:id="rId18"/>
    <p:sldId id="307" r:id="rId19"/>
    <p:sldId id="301" r:id="rId20"/>
    <p:sldId id="323" r:id="rId21"/>
    <p:sldId id="2147475234" r:id="rId22"/>
    <p:sldId id="260" r:id="rId23"/>
    <p:sldId id="316" r:id="rId24"/>
    <p:sldId id="405" r:id="rId25"/>
    <p:sldId id="2147475250" r:id="rId26"/>
    <p:sldId id="2147475238" r:id="rId27"/>
    <p:sldId id="2147475251" r:id="rId28"/>
    <p:sldId id="2147475253" r:id="rId29"/>
    <p:sldId id="2147475246" r:id="rId30"/>
    <p:sldId id="2147475254" r:id="rId31"/>
    <p:sldId id="2147475255" r:id="rId32"/>
    <p:sldId id="2147475229" r:id="rId33"/>
    <p:sldId id="2147475257" r:id="rId34"/>
    <p:sldId id="256" r:id="rId35"/>
    <p:sldId id="2147475240" r:id="rId36"/>
    <p:sldId id="315" r:id="rId37"/>
    <p:sldId id="262" r:id="rId38"/>
    <p:sldId id="280" r:id="rId39"/>
    <p:sldId id="281" r:id="rId40"/>
    <p:sldId id="858" r:id="rId41"/>
    <p:sldId id="282" r:id="rId42"/>
    <p:sldId id="283" r:id="rId43"/>
    <p:sldId id="2147475273" r:id="rId44"/>
    <p:sldId id="285" r:id="rId45"/>
    <p:sldId id="2147475274" r:id="rId46"/>
    <p:sldId id="798" r:id="rId47"/>
    <p:sldId id="2147475275" r:id="rId48"/>
    <p:sldId id="2147475237" r:id="rId49"/>
    <p:sldId id="824" r:id="rId50"/>
    <p:sldId id="882" r:id="rId51"/>
    <p:sldId id="2147475029" r:id="rId52"/>
    <p:sldId id="302" r:id="rId53"/>
    <p:sldId id="298" r:id="rId54"/>
    <p:sldId id="299" r:id="rId55"/>
    <p:sldId id="2147475266" r:id="rId56"/>
    <p:sldId id="401" r:id="rId57"/>
    <p:sldId id="330" r:id="rId58"/>
    <p:sldId id="402" r:id="rId59"/>
    <p:sldId id="403" r:id="rId60"/>
    <p:sldId id="2147475269" r:id="rId61"/>
    <p:sldId id="339" r:id="rId62"/>
    <p:sldId id="400" r:id="rId63"/>
    <p:sldId id="2147475267" r:id="rId64"/>
    <p:sldId id="2147475276" r:id="rId65"/>
    <p:sldId id="367" r:id="rId66"/>
    <p:sldId id="394" r:id="rId67"/>
    <p:sldId id="808" r:id="rId68"/>
    <p:sldId id="838" r:id="rId69"/>
    <p:sldId id="2147475268" r:id="rId70"/>
    <p:sldId id="214747527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5" autoAdjust="0"/>
    <p:restoredTop sz="93457" autoAdjust="0"/>
  </p:normalViewPr>
  <p:slideViewPr>
    <p:cSldViewPr snapToGrid="0">
      <p:cViewPr>
        <p:scale>
          <a:sx n="90" d="100"/>
          <a:sy n="90" d="100"/>
        </p:scale>
        <p:origin x="24" y="1076"/>
      </p:cViewPr>
      <p:guideLst/>
    </p:cSldViewPr>
  </p:slideViewPr>
  <p:outlineViewPr>
    <p:cViewPr>
      <p:scale>
        <a:sx n="33" d="100"/>
        <a:sy n="33" d="100"/>
      </p:scale>
      <p:origin x="0" y="-23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1C2684-A2A7-489A-9438-94D5665FBA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639CF4-CCAA-4E88-A0AC-3216B3E9F6E4}">
      <dgm:prSet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Nutrition Anthropometry</a:t>
          </a:r>
        </a:p>
      </dgm:t>
    </dgm:pt>
    <dgm:pt modelId="{E7AB6A07-D2E5-44B4-AB5C-559211494515}" type="parTrans" cxnId="{736D9735-70DD-4FCE-AD33-7CC1DD048988}">
      <dgm:prSet/>
      <dgm:spPr/>
      <dgm:t>
        <a:bodyPr/>
        <a:lstStyle/>
        <a:p>
          <a:endParaRPr lang="en-US"/>
        </a:p>
      </dgm:t>
    </dgm:pt>
    <dgm:pt modelId="{D7013D46-D1ED-4402-936A-10295F94F70D}" type="sibTrans" cxnId="{736D9735-70DD-4FCE-AD33-7CC1DD048988}">
      <dgm:prSet/>
      <dgm:spPr/>
      <dgm:t>
        <a:bodyPr/>
        <a:lstStyle/>
        <a:p>
          <a:endParaRPr lang="en-US"/>
        </a:p>
      </dgm:t>
    </dgm:pt>
    <dgm:pt modelId="{7A58CEFC-325B-4C8D-93DA-4190E3B9F77D}">
      <dgm:prSet custT="1"/>
      <dgm:spPr/>
      <dgm:t>
        <a:bodyPr/>
        <a:lstStyle/>
        <a:p>
          <a:r>
            <a:rPr lang="en-US" sz="2400" dirty="0"/>
            <a:t>Dietary assessment </a:t>
          </a:r>
        </a:p>
      </dgm:t>
    </dgm:pt>
    <dgm:pt modelId="{09A4ED19-C9CE-4715-8148-EAD8AD2740CA}" type="parTrans" cxnId="{BCFBEFC7-5380-4996-8890-A52988981B46}">
      <dgm:prSet/>
      <dgm:spPr/>
      <dgm:t>
        <a:bodyPr/>
        <a:lstStyle/>
        <a:p>
          <a:endParaRPr lang="en-US"/>
        </a:p>
      </dgm:t>
    </dgm:pt>
    <dgm:pt modelId="{3D0DDEAD-27E1-44F6-A151-708D963CB8A1}" type="sibTrans" cxnId="{BCFBEFC7-5380-4996-8890-A52988981B46}">
      <dgm:prSet/>
      <dgm:spPr/>
      <dgm:t>
        <a:bodyPr/>
        <a:lstStyle/>
        <a:p>
          <a:endParaRPr lang="en-US"/>
        </a:p>
      </dgm:t>
    </dgm:pt>
    <dgm:pt modelId="{014A64E6-A6FF-4C0E-BE13-C46BC4736A23}">
      <dgm:prSet custT="1"/>
      <dgm:spPr/>
      <dgm:t>
        <a:bodyPr/>
        <a:lstStyle/>
        <a:p>
          <a:r>
            <a:rPr lang="en-US" sz="2400" dirty="0"/>
            <a:t>Food systems and Climate Change</a:t>
          </a:r>
        </a:p>
      </dgm:t>
    </dgm:pt>
    <dgm:pt modelId="{97E1B61E-2038-4AC0-9C5B-898343E38322}" type="parTrans" cxnId="{9F59DDCE-3F2A-4B77-B97B-E71D6307908C}">
      <dgm:prSet/>
      <dgm:spPr/>
      <dgm:t>
        <a:bodyPr/>
        <a:lstStyle/>
        <a:p>
          <a:endParaRPr lang="en-US"/>
        </a:p>
      </dgm:t>
    </dgm:pt>
    <dgm:pt modelId="{E6C762F2-6016-4593-B423-1616616346CE}" type="sibTrans" cxnId="{9F59DDCE-3F2A-4B77-B97B-E71D6307908C}">
      <dgm:prSet/>
      <dgm:spPr/>
      <dgm:t>
        <a:bodyPr/>
        <a:lstStyle/>
        <a:p>
          <a:endParaRPr lang="en-US"/>
        </a:p>
      </dgm:t>
    </dgm:pt>
    <dgm:pt modelId="{9C99EDC0-3A4C-4A72-8C4D-1F3A0AF5115C}">
      <dgm:prSet custT="1"/>
      <dgm:spPr/>
      <dgm:t>
        <a:bodyPr/>
        <a:lstStyle/>
        <a:p>
          <a:r>
            <a:rPr lang="en-US" sz="2400" dirty="0"/>
            <a:t>Introduction</a:t>
          </a:r>
        </a:p>
      </dgm:t>
    </dgm:pt>
    <dgm:pt modelId="{6B183019-6346-4E77-84BD-C3B7A1A53142}" type="parTrans" cxnId="{D47B55E1-8248-44BD-9739-5B91109318AC}">
      <dgm:prSet/>
      <dgm:spPr/>
      <dgm:t>
        <a:bodyPr/>
        <a:lstStyle/>
        <a:p>
          <a:endParaRPr lang="en-US"/>
        </a:p>
      </dgm:t>
    </dgm:pt>
    <dgm:pt modelId="{2637FCBB-6FD9-41B6-86E1-3C53A43460BF}" type="sibTrans" cxnId="{D47B55E1-8248-44BD-9739-5B91109318AC}">
      <dgm:prSet/>
      <dgm:spPr/>
      <dgm:t>
        <a:bodyPr/>
        <a:lstStyle/>
        <a:p>
          <a:endParaRPr lang="en-US"/>
        </a:p>
      </dgm:t>
    </dgm:pt>
    <dgm:pt modelId="{EAEC2A59-6300-4E03-86AF-CB68442475ED}" type="pres">
      <dgm:prSet presAssocID="{491C2684-A2A7-489A-9438-94D5665FBAEA}" presName="linear" presStyleCnt="0">
        <dgm:presLayoutVars>
          <dgm:dir/>
          <dgm:animLvl val="lvl"/>
          <dgm:resizeHandles val="exact"/>
        </dgm:presLayoutVars>
      </dgm:prSet>
      <dgm:spPr/>
    </dgm:pt>
    <dgm:pt modelId="{507749F2-1BAF-4C7A-8921-8C97ABDE8C90}" type="pres">
      <dgm:prSet presAssocID="{9C99EDC0-3A4C-4A72-8C4D-1F3A0AF5115C}" presName="parentLin" presStyleCnt="0"/>
      <dgm:spPr/>
    </dgm:pt>
    <dgm:pt modelId="{CC3DAD78-F696-4BD6-8127-3BF7E4AD70C9}" type="pres">
      <dgm:prSet presAssocID="{9C99EDC0-3A4C-4A72-8C4D-1F3A0AF5115C}" presName="parentLeftMargin" presStyleLbl="node1" presStyleIdx="0" presStyleCnt="4"/>
      <dgm:spPr/>
    </dgm:pt>
    <dgm:pt modelId="{2D2D263F-B977-406F-9B71-EE709A76DDFB}" type="pres">
      <dgm:prSet presAssocID="{9C99EDC0-3A4C-4A72-8C4D-1F3A0AF5115C}" presName="parentText" presStyleLbl="node1" presStyleIdx="0" presStyleCnt="4" custLinFactNeighborX="-23029" custLinFactNeighborY="3164">
        <dgm:presLayoutVars>
          <dgm:chMax val="0"/>
          <dgm:bulletEnabled val="1"/>
        </dgm:presLayoutVars>
      </dgm:prSet>
      <dgm:spPr/>
    </dgm:pt>
    <dgm:pt modelId="{DDABEA8D-716B-4B2B-A222-0CF8BB60029F}" type="pres">
      <dgm:prSet presAssocID="{9C99EDC0-3A4C-4A72-8C4D-1F3A0AF5115C}" presName="negativeSpace" presStyleCnt="0"/>
      <dgm:spPr/>
    </dgm:pt>
    <dgm:pt modelId="{8205B2A6-8031-4F48-AA81-DB5978D16C1F}" type="pres">
      <dgm:prSet presAssocID="{9C99EDC0-3A4C-4A72-8C4D-1F3A0AF5115C}" presName="childText" presStyleLbl="conFgAcc1" presStyleIdx="0" presStyleCnt="4">
        <dgm:presLayoutVars>
          <dgm:bulletEnabled val="1"/>
        </dgm:presLayoutVars>
      </dgm:prSet>
      <dgm:spPr/>
    </dgm:pt>
    <dgm:pt modelId="{6FF38305-44A8-4254-B41E-39F31AF01E2C}" type="pres">
      <dgm:prSet presAssocID="{2637FCBB-6FD9-41B6-86E1-3C53A43460BF}" presName="spaceBetweenRectangles" presStyleCnt="0"/>
      <dgm:spPr/>
    </dgm:pt>
    <dgm:pt modelId="{11B24595-5A32-42E2-9066-3621653BDF06}" type="pres">
      <dgm:prSet presAssocID="{91639CF4-CCAA-4E88-A0AC-3216B3E9F6E4}" presName="parentLin" presStyleCnt="0"/>
      <dgm:spPr/>
    </dgm:pt>
    <dgm:pt modelId="{6B43D961-D95F-4443-940B-3038C6B7861F}" type="pres">
      <dgm:prSet presAssocID="{91639CF4-CCAA-4E88-A0AC-3216B3E9F6E4}" presName="parentLeftMargin" presStyleLbl="node1" presStyleIdx="0" presStyleCnt="4"/>
      <dgm:spPr/>
    </dgm:pt>
    <dgm:pt modelId="{954290A3-D48A-4FBA-B2F2-AAF62785E194}" type="pres">
      <dgm:prSet presAssocID="{91639CF4-CCAA-4E88-A0AC-3216B3E9F6E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34F51-E9A7-4406-85D8-F8F4E9461A59}" type="pres">
      <dgm:prSet presAssocID="{91639CF4-CCAA-4E88-A0AC-3216B3E9F6E4}" presName="negativeSpace" presStyleCnt="0"/>
      <dgm:spPr/>
    </dgm:pt>
    <dgm:pt modelId="{F6C180EB-939B-495A-A125-175DDAF7283B}" type="pres">
      <dgm:prSet presAssocID="{91639CF4-CCAA-4E88-A0AC-3216B3E9F6E4}" presName="childText" presStyleLbl="conFgAcc1" presStyleIdx="1" presStyleCnt="4">
        <dgm:presLayoutVars>
          <dgm:bulletEnabled val="1"/>
        </dgm:presLayoutVars>
      </dgm:prSet>
      <dgm:spPr/>
    </dgm:pt>
    <dgm:pt modelId="{864FD8DA-C6CC-4DBF-9D28-5B2ABB431994}" type="pres">
      <dgm:prSet presAssocID="{D7013D46-D1ED-4402-936A-10295F94F70D}" presName="spaceBetweenRectangles" presStyleCnt="0"/>
      <dgm:spPr/>
    </dgm:pt>
    <dgm:pt modelId="{508E00CF-B3A3-4057-BAC3-6AA0C77963CC}" type="pres">
      <dgm:prSet presAssocID="{7A58CEFC-325B-4C8D-93DA-4190E3B9F77D}" presName="parentLin" presStyleCnt="0"/>
      <dgm:spPr/>
    </dgm:pt>
    <dgm:pt modelId="{1E78F393-1C38-435B-861A-985464BBF487}" type="pres">
      <dgm:prSet presAssocID="{7A58CEFC-325B-4C8D-93DA-4190E3B9F77D}" presName="parentLeftMargin" presStyleLbl="node1" presStyleIdx="1" presStyleCnt="4"/>
      <dgm:spPr/>
    </dgm:pt>
    <dgm:pt modelId="{F4E59B98-57AE-4609-B90F-B9348D61B312}" type="pres">
      <dgm:prSet presAssocID="{7A58CEFC-325B-4C8D-93DA-4190E3B9F77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FEC74FA-FE43-48C3-B243-6451E724F122}" type="pres">
      <dgm:prSet presAssocID="{7A58CEFC-325B-4C8D-93DA-4190E3B9F77D}" presName="negativeSpace" presStyleCnt="0"/>
      <dgm:spPr/>
    </dgm:pt>
    <dgm:pt modelId="{C9B98AAF-17DE-40FD-9C55-11550019246D}" type="pres">
      <dgm:prSet presAssocID="{7A58CEFC-325B-4C8D-93DA-4190E3B9F77D}" presName="childText" presStyleLbl="conFgAcc1" presStyleIdx="2" presStyleCnt="4">
        <dgm:presLayoutVars>
          <dgm:bulletEnabled val="1"/>
        </dgm:presLayoutVars>
      </dgm:prSet>
      <dgm:spPr/>
    </dgm:pt>
    <dgm:pt modelId="{6C8188BB-C7C1-4E1F-8F5D-4A33410F54BE}" type="pres">
      <dgm:prSet presAssocID="{3D0DDEAD-27E1-44F6-A151-708D963CB8A1}" presName="spaceBetweenRectangles" presStyleCnt="0"/>
      <dgm:spPr/>
    </dgm:pt>
    <dgm:pt modelId="{F4205D96-1AC2-4F53-B1CC-C6FE0EF12AA2}" type="pres">
      <dgm:prSet presAssocID="{014A64E6-A6FF-4C0E-BE13-C46BC4736A23}" presName="parentLin" presStyleCnt="0"/>
      <dgm:spPr/>
    </dgm:pt>
    <dgm:pt modelId="{8490BE40-F13E-4F79-8278-EDDCFCCF20EC}" type="pres">
      <dgm:prSet presAssocID="{014A64E6-A6FF-4C0E-BE13-C46BC4736A23}" presName="parentLeftMargin" presStyleLbl="node1" presStyleIdx="2" presStyleCnt="4"/>
      <dgm:spPr/>
    </dgm:pt>
    <dgm:pt modelId="{347F966B-7C50-4BB9-BCB0-42FBE839BBA2}" type="pres">
      <dgm:prSet presAssocID="{014A64E6-A6FF-4C0E-BE13-C46BC4736A2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D690091-557C-49F6-BFCC-858416617BAD}" type="pres">
      <dgm:prSet presAssocID="{014A64E6-A6FF-4C0E-BE13-C46BC4736A23}" presName="negativeSpace" presStyleCnt="0"/>
      <dgm:spPr/>
    </dgm:pt>
    <dgm:pt modelId="{9F75064A-8DB6-421C-A83D-3FE8654A9D8D}" type="pres">
      <dgm:prSet presAssocID="{014A64E6-A6FF-4C0E-BE13-C46BC4736A2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E0E2423-5D99-4795-B193-CE97B8189544}" type="presOf" srcId="{014A64E6-A6FF-4C0E-BE13-C46BC4736A23}" destId="{8490BE40-F13E-4F79-8278-EDDCFCCF20EC}" srcOrd="0" destOrd="0" presId="urn:microsoft.com/office/officeart/2005/8/layout/list1"/>
    <dgm:cxn modelId="{736D9735-70DD-4FCE-AD33-7CC1DD048988}" srcId="{491C2684-A2A7-489A-9438-94D5665FBAEA}" destId="{91639CF4-CCAA-4E88-A0AC-3216B3E9F6E4}" srcOrd="1" destOrd="0" parTransId="{E7AB6A07-D2E5-44B4-AB5C-559211494515}" sibTransId="{D7013D46-D1ED-4402-936A-10295F94F70D}"/>
    <dgm:cxn modelId="{82E3E238-7823-40FD-88B4-F232D078DE0A}" type="presOf" srcId="{014A64E6-A6FF-4C0E-BE13-C46BC4736A23}" destId="{347F966B-7C50-4BB9-BCB0-42FBE839BBA2}" srcOrd="1" destOrd="0" presId="urn:microsoft.com/office/officeart/2005/8/layout/list1"/>
    <dgm:cxn modelId="{FAD5E938-3391-4428-A74C-88B452305FC4}" type="presOf" srcId="{9C99EDC0-3A4C-4A72-8C4D-1F3A0AF5115C}" destId="{2D2D263F-B977-406F-9B71-EE709A76DDFB}" srcOrd="1" destOrd="0" presId="urn:microsoft.com/office/officeart/2005/8/layout/list1"/>
    <dgm:cxn modelId="{6592CA44-1E79-4C12-98DF-5998BD4EC087}" type="presOf" srcId="{91639CF4-CCAA-4E88-A0AC-3216B3E9F6E4}" destId="{6B43D961-D95F-4443-940B-3038C6B7861F}" srcOrd="0" destOrd="0" presId="urn:microsoft.com/office/officeart/2005/8/layout/list1"/>
    <dgm:cxn modelId="{7D0C6278-324B-4D29-88B9-039299E94378}" type="presOf" srcId="{7A58CEFC-325B-4C8D-93DA-4190E3B9F77D}" destId="{F4E59B98-57AE-4609-B90F-B9348D61B312}" srcOrd="1" destOrd="0" presId="urn:microsoft.com/office/officeart/2005/8/layout/list1"/>
    <dgm:cxn modelId="{1D2CB3AE-C2B9-46DA-94DE-BC4474256810}" type="presOf" srcId="{9C99EDC0-3A4C-4A72-8C4D-1F3A0AF5115C}" destId="{CC3DAD78-F696-4BD6-8127-3BF7E4AD70C9}" srcOrd="0" destOrd="0" presId="urn:microsoft.com/office/officeart/2005/8/layout/list1"/>
    <dgm:cxn modelId="{BCFBEFC7-5380-4996-8890-A52988981B46}" srcId="{491C2684-A2A7-489A-9438-94D5665FBAEA}" destId="{7A58CEFC-325B-4C8D-93DA-4190E3B9F77D}" srcOrd="2" destOrd="0" parTransId="{09A4ED19-C9CE-4715-8148-EAD8AD2740CA}" sibTransId="{3D0DDEAD-27E1-44F6-A151-708D963CB8A1}"/>
    <dgm:cxn modelId="{4C9ABECE-89B2-4685-B042-A033FD0DE454}" type="presOf" srcId="{7A58CEFC-325B-4C8D-93DA-4190E3B9F77D}" destId="{1E78F393-1C38-435B-861A-985464BBF487}" srcOrd="0" destOrd="0" presId="urn:microsoft.com/office/officeart/2005/8/layout/list1"/>
    <dgm:cxn modelId="{9F59DDCE-3F2A-4B77-B97B-E71D6307908C}" srcId="{491C2684-A2A7-489A-9438-94D5665FBAEA}" destId="{014A64E6-A6FF-4C0E-BE13-C46BC4736A23}" srcOrd="3" destOrd="0" parTransId="{97E1B61E-2038-4AC0-9C5B-898343E38322}" sibTransId="{E6C762F2-6016-4593-B423-1616616346CE}"/>
    <dgm:cxn modelId="{FF7117D9-E28A-423F-A9A6-F12A402AD544}" type="presOf" srcId="{491C2684-A2A7-489A-9438-94D5665FBAEA}" destId="{EAEC2A59-6300-4E03-86AF-CB68442475ED}" srcOrd="0" destOrd="0" presId="urn:microsoft.com/office/officeart/2005/8/layout/list1"/>
    <dgm:cxn modelId="{D47B55E1-8248-44BD-9739-5B91109318AC}" srcId="{491C2684-A2A7-489A-9438-94D5665FBAEA}" destId="{9C99EDC0-3A4C-4A72-8C4D-1F3A0AF5115C}" srcOrd="0" destOrd="0" parTransId="{6B183019-6346-4E77-84BD-C3B7A1A53142}" sibTransId="{2637FCBB-6FD9-41B6-86E1-3C53A43460BF}"/>
    <dgm:cxn modelId="{9492F4F0-C87B-493C-BC60-5B739040C7BE}" type="presOf" srcId="{91639CF4-CCAA-4E88-A0AC-3216B3E9F6E4}" destId="{954290A3-D48A-4FBA-B2F2-AAF62785E194}" srcOrd="1" destOrd="0" presId="urn:microsoft.com/office/officeart/2005/8/layout/list1"/>
    <dgm:cxn modelId="{F217EB5A-798E-403B-8E93-C1C9AD9B3B0F}" type="presParOf" srcId="{EAEC2A59-6300-4E03-86AF-CB68442475ED}" destId="{507749F2-1BAF-4C7A-8921-8C97ABDE8C90}" srcOrd="0" destOrd="0" presId="urn:microsoft.com/office/officeart/2005/8/layout/list1"/>
    <dgm:cxn modelId="{2B4FD8DE-05F4-416E-BBD9-8FDFD335DE84}" type="presParOf" srcId="{507749F2-1BAF-4C7A-8921-8C97ABDE8C90}" destId="{CC3DAD78-F696-4BD6-8127-3BF7E4AD70C9}" srcOrd="0" destOrd="0" presId="urn:microsoft.com/office/officeart/2005/8/layout/list1"/>
    <dgm:cxn modelId="{D3133DFB-2069-4F93-A177-E32BC83E2B11}" type="presParOf" srcId="{507749F2-1BAF-4C7A-8921-8C97ABDE8C90}" destId="{2D2D263F-B977-406F-9B71-EE709A76DDFB}" srcOrd="1" destOrd="0" presId="urn:microsoft.com/office/officeart/2005/8/layout/list1"/>
    <dgm:cxn modelId="{EAAE7C34-7DBE-42B8-AA8B-ACACABA6F304}" type="presParOf" srcId="{EAEC2A59-6300-4E03-86AF-CB68442475ED}" destId="{DDABEA8D-716B-4B2B-A222-0CF8BB60029F}" srcOrd="1" destOrd="0" presId="urn:microsoft.com/office/officeart/2005/8/layout/list1"/>
    <dgm:cxn modelId="{AC69EAE2-12BE-4F84-8A6E-A5241AE630A0}" type="presParOf" srcId="{EAEC2A59-6300-4E03-86AF-CB68442475ED}" destId="{8205B2A6-8031-4F48-AA81-DB5978D16C1F}" srcOrd="2" destOrd="0" presId="urn:microsoft.com/office/officeart/2005/8/layout/list1"/>
    <dgm:cxn modelId="{B054AF8E-BEDB-44DF-865C-D48F3A4B07EA}" type="presParOf" srcId="{EAEC2A59-6300-4E03-86AF-CB68442475ED}" destId="{6FF38305-44A8-4254-B41E-39F31AF01E2C}" srcOrd="3" destOrd="0" presId="urn:microsoft.com/office/officeart/2005/8/layout/list1"/>
    <dgm:cxn modelId="{2FF9FB16-5362-47A4-864B-8A25667EEF90}" type="presParOf" srcId="{EAEC2A59-6300-4E03-86AF-CB68442475ED}" destId="{11B24595-5A32-42E2-9066-3621653BDF06}" srcOrd="4" destOrd="0" presId="urn:microsoft.com/office/officeart/2005/8/layout/list1"/>
    <dgm:cxn modelId="{180FBE10-42CA-4D0A-94B9-4F833DA1644F}" type="presParOf" srcId="{11B24595-5A32-42E2-9066-3621653BDF06}" destId="{6B43D961-D95F-4443-940B-3038C6B7861F}" srcOrd="0" destOrd="0" presId="urn:microsoft.com/office/officeart/2005/8/layout/list1"/>
    <dgm:cxn modelId="{86A0E46D-3C38-41AA-805D-C218B268F5EE}" type="presParOf" srcId="{11B24595-5A32-42E2-9066-3621653BDF06}" destId="{954290A3-D48A-4FBA-B2F2-AAF62785E194}" srcOrd="1" destOrd="0" presId="urn:microsoft.com/office/officeart/2005/8/layout/list1"/>
    <dgm:cxn modelId="{63CA00F7-E9DF-4751-9A5B-CCDE6ABD4269}" type="presParOf" srcId="{EAEC2A59-6300-4E03-86AF-CB68442475ED}" destId="{FBF34F51-E9A7-4406-85D8-F8F4E9461A59}" srcOrd="5" destOrd="0" presId="urn:microsoft.com/office/officeart/2005/8/layout/list1"/>
    <dgm:cxn modelId="{529564D3-FF00-4801-B8F8-24ECF1D901F6}" type="presParOf" srcId="{EAEC2A59-6300-4E03-86AF-CB68442475ED}" destId="{F6C180EB-939B-495A-A125-175DDAF7283B}" srcOrd="6" destOrd="0" presId="urn:microsoft.com/office/officeart/2005/8/layout/list1"/>
    <dgm:cxn modelId="{701EA59B-43CE-4758-886C-EB53AC9EE440}" type="presParOf" srcId="{EAEC2A59-6300-4E03-86AF-CB68442475ED}" destId="{864FD8DA-C6CC-4DBF-9D28-5B2ABB431994}" srcOrd="7" destOrd="0" presId="urn:microsoft.com/office/officeart/2005/8/layout/list1"/>
    <dgm:cxn modelId="{284E4FDD-3CDE-4CA3-9763-79FDA9EC7E9E}" type="presParOf" srcId="{EAEC2A59-6300-4E03-86AF-CB68442475ED}" destId="{508E00CF-B3A3-4057-BAC3-6AA0C77963CC}" srcOrd="8" destOrd="0" presId="urn:microsoft.com/office/officeart/2005/8/layout/list1"/>
    <dgm:cxn modelId="{85C1646A-90AC-4F16-B128-BFF15AF3E8F1}" type="presParOf" srcId="{508E00CF-B3A3-4057-BAC3-6AA0C77963CC}" destId="{1E78F393-1C38-435B-861A-985464BBF487}" srcOrd="0" destOrd="0" presId="urn:microsoft.com/office/officeart/2005/8/layout/list1"/>
    <dgm:cxn modelId="{C271DB53-A95B-4048-AD33-E707973B3968}" type="presParOf" srcId="{508E00CF-B3A3-4057-BAC3-6AA0C77963CC}" destId="{F4E59B98-57AE-4609-B90F-B9348D61B312}" srcOrd="1" destOrd="0" presId="urn:microsoft.com/office/officeart/2005/8/layout/list1"/>
    <dgm:cxn modelId="{AF283EAA-BB4D-4475-B9A2-50899135E31A}" type="presParOf" srcId="{EAEC2A59-6300-4E03-86AF-CB68442475ED}" destId="{7FEC74FA-FE43-48C3-B243-6451E724F122}" srcOrd="9" destOrd="0" presId="urn:microsoft.com/office/officeart/2005/8/layout/list1"/>
    <dgm:cxn modelId="{62D1669F-7386-4F75-961F-6B9683B934DC}" type="presParOf" srcId="{EAEC2A59-6300-4E03-86AF-CB68442475ED}" destId="{C9B98AAF-17DE-40FD-9C55-11550019246D}" srcOrd="10" destOrd="0" presId="urn:microsoft.com/office/officeart/2005/8/layout/list1"/>
    <dgm:cxn modelId="{C67EFF3D-6721-410E-BCF2-0AE6279543B6}" type="presParOf" srcId="{EAEC2A59-6300-4E03-86AF-CB68442475ED}" destId="{6C8188BB-C7C1-4E1F-8F5D-4A33410F54BE}" srcOrd="11" destOrd="0" presId="urn:microsoft.com/office/officeart/2005/8/layout/list1"/>
    <dgm:cxn modelId="{69F5AEF1-1691-4F4D-B913-8154D9292D8F}" type="presParOf" srcId="{EAEC2A59-6300-4E03-86AF-CB68442475ED}" destId="{F4205D96-1AC2-4F53-B1CC-C6FE0EF12AA2}" srcOrd="12" destOrd="0" presId="urn:microsoft.com/office/officeart/2005/8/layout/list1"/>
    <dgm:cxn modelId="{BDCC7078-2B35-47C5-9168-F8B24A199CF0}" type="presParOf" srcId="{F4205D96-1AC2-4F53-B1CC-C6FE0EF12AA2}" destId="{8490BE40-F13E-4F79-8278-EDDCFCCF20EC}" srcOrd="0" destOrd="0" presId="urn:microsoft.com/office/officeart/2005/8/layout/list1"/>
    <dgm:cxn modelId="{7E23C182-6009-40CA-BF84-0526B40FB68C}" type="presParOf" srcId="{F4205D96-1AC2-4F53-B1CC-C6FE0EF12AA2}" destId="{347F966B-7C50-4BB9-BCB0-42FBE839BBA2}" srcOrd="1" destOrd="0" presId="urn:microsoft.com/office/officeart/2005/8/layout/list1"/>
    <dgm:cxn modelId="{AC42FBD2-0A13-43DF-AB68-C725152B4824}" type="presParOf" srcId="{EAEC2A59-6300-4E03-86AF-CB68442475ED}" destId="{FD690091-557C-49F6-BFCC-858416617BAD}" srcOrd="13" destOrd="0" presId="urn:microsoft.com/office/officeart/2005/8/layout/list1"/>
    <dgm:cxn modelId="{BC039BA0-2803-46F4-99B6-6949B6402331}" type="presParOf" srcId="{EAEC2A59-6300-4E03-86AF-CB68442475ED}" destId="{9F75064A-8DB6-421C-A83D-3FE8654A9D8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1C2684-A2A7-489A-9438-94D5665FBA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639CF4-CCAA-4E88-A0AC-3216B3E9F6E4}">
      <dgm:prSet custT="1"/>
      <dgm:spPr/>
      <dgm:t>
        <a:bodyPr/>
        <a:lstStyle/>
        <a:p>
          <a:r>
            <a:rPr lang="en-US" sz="2400" dirty="0">
              <a:solidFill>
                <a:srgbClr val="FF0000"/>
              </a:solidFill>
            </a:rPr>
            <a:t>Nutrition Anthropometry</a:t>
          </a:r>
        </a:p>
      </dgm:t>
    </dgm:pt>
    <dgm:pt modelId="{E7AB6A07-D2E5-44B4-AB5C-559211494515}" type="parTrans" cxnId="{736D9735-70DD-4FCE-AD33-7CC1DD048988}">
      <dgm:prSet/>
      <dgm:spPr/>
      <dgm:t>
        <a:bodyPr/>
        <a:lstStyle/>
        <a:p>
          <a:endParaRPr lang="en-US"/>
        </a:p>
      </dgm:t>
    </dgm:pt>
    <dgm:pt modelId="{D7013D46-D1ED-4402-936A-10295F94F70D}" type="sibTrans" cxnId="{736D9735-70DD-4FCE-AD33-7CC1DD048988}">
      <dgm:prSet/>
      <dgm:spPr/>
      <dgm:t>
        <a:bodyPr/>
        <a:lstStyle/>
        <a:p>
          <a:endParaRPr lang="en-US"/>
        </a:p>
      </dgm:t>
    </dgm:pt>
    <dgm:pt modelId="{7A58CEFC-325B-4C8D-93DA-4190E3B9F77D}">
      <dgm:prSet custT="1"/>
      <dgm:spPr/>
      <dgm:t>
        <a:bodyPr/>
        <a:lstStyle/>
        <a:p>
          <a:r>
            <a:rPr lang="en-US" sz="2400" dirty="0"/>
            <a:t>Dietary assessment </a:t>
          </a:r>
        </a:p>
      </dgm:t>
    </dgm:pt>
    <dgm:pt modelId="{09A4ED19-C9CE-4715-8148-EAD8AD2740CA}" type="parTrans" cxnId="{BCFBEFC7-5380-4996-8890-A52988981B46}">
      <dgm:prSet/>
      <dgm:spPr/>
      <dgm:t>
        <a:bodyPr/>
        <a:lstStyle/>
        <a:p>
          <a:endParaRPr lang="en-US"/>
        </a:p>
      </dgm:t>
    </dgm:pt>
    <dgm:pt modelId="{3D0DDEAD-27E1-44F6-A151-708D963CB8A1}" type="sibTrans" cxnId="{BCFBEFC7-5380-4996-8890-A52988981B46}">
      <dgm:prSet/>
      <dgm:spPr/>
      <dgm:t>
        <a:bodyPr/>
        <a:lstStyle/>
        <a:p>
          <a:endParaRPr lang="en-US"/>
        </a:p>
      </dgm:t>
    </dgm:pt>
    <dgm:pt modelId="{014A64E6-A6FF-4C0E-BE13-C46BC4736A23}">
      <dgm:prSet custT="1"/>
      <dgm:spPr/>
      <dgm:t>
        <a:bodyPr/>
        <a:lstStyle/>
        <a:p>
          <a:r>
            <a:rPr lang="en-US" sz="2400" dirty="0"/>
            <a:t>Food systems and climate change</a:t>
          </a:r>
        </a:p>
      </dgm:t>
    </dgm:pt>
    <dgm:pt modelId="{97E1B61E-2038-4AC0-9C5B-898343E38322}" type="parTrans" cxnId="{9F59DDCE-3F2A-4B77-B97B-E71D6307908C}">
      <dgm:prSet/>
      <dgm:spPr/>
      <dgm:t>
        <a:bodyPr/>
        <a:lstStyle/>
        <a:p>
          <a:endParaRPr lang="en-US"/>
        </a:p>
      </dgm:t>
    </dgm:pt>
    <dgm:pt modelId="{E6C762F2-6016-4593-B423-1616616346CE}" type="sibTrans" cxnId="{9F59DDCE-3F2A-4B77-B97B-E71D6307908C}">
      <dgm:prSet/>
      <dgm:spPr/>
      <dgm:t>
        <a:bodyPr/>
        <a:lstStyle/>
        <a:p>
          <a:endParaRPr lang="en-US"/>
        </a:p>
      </dgm:t>
    </dgm:pt>
    <dgm:pt modelId="{9C99EDC0-3A4C-4A72-8C4D-1F3A0AF5115C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6B183019-6346-4E77-84BD-C3B7A1A53142}" type="parTrans" cxnId="{D47B55E1-8248-44BD-9739-5B91109318AC}">
      <dgm:prSet/>
      <dgm:spPr/>
      <dgm:t>
        <a:bodyPr/>
        <a:lstStyle/>
        <a:p>
          <a:endParaRPr lang="en-US"/>
        </a:p>
      </dgm:t>
    </dgm:pt>
    <dgm:pt modelId="{2637FCBB-6FD9-41B6-86E1-3C53A43460BF}" type="sibTrans" cxnId="{D47B55E1-8248-44BD-9739-5B91109318AC}">
      <dgm:prSet/>
      <dgm:spPr/>
      <dgm:t>
        <a:bodyPr/>
        <a:lstStyle/>
        <a:p>
          <a:endParaRPr lang="en-US"/>
        </a:p>
      </dgm:t>
    </dgm:pt>
    <dgm:pt modelId="{EAEC2A59-6300-4E03-86AF-CB68442475ED}" type="pres">
      <dgm:prSet presAssocID="{491C2684-A2A7-489A-9438-94D5665FBAEA}" presName="linear" presStyleCnt="0">
        <dgm:presLayoutVars>
          <dgm:dir/>
          <dgm:animLvl val="lvl"/>
          <dgm:resizeHandles val="exact"/>
        </dgm:presLayoutVars>
      </dgm:prSet>
      <dgm:spPr/>
    </dgm:pt>
    <dgm:pt modelId="{507749F2-1BAF-4C7A-8921-8C97ABDE8C90}" type="pres">
      <dgm:prSet presAssocID="{9C99EDC0-3A4C-4A72-8C4D-1F3A0AF5115C}" presName="parentLin" presStyleCnt="0"/>
      <dgm:spPr/>
    </dgm:pt>
    <dgm:pt modelId="{CC3DAD78-F696-4BD6-8127-3BF7E4AD70C9}" type="pres">
      <dgm:prSet presAssocID="{9C99EDC0-3A4C-4A72-8C4D-1F3A0AF5115C}" presName="parentLeftMargin" presStyleLbl="node1" presStyleIdx="0" presStyleCnt="4"/>
      <dgm:spPr/>
    </dgm:pt>
    <dgm:pt modelId="{2D2D263F-B977-406F-9B71-EE709A76DDFB}" type="pres">
      <dgm:prSet presAssocID="{9C99EDC0-3A4C-4A72-8C4D-1F3A0AF5115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DABEA8D-716B-4B2B-A222-0CF8BB60029F}" type="pres">
      <dgm:prSet presAssocID="{9C99EDC0-3A4C-4A72-8C4D-1F3A0AF5115C}" presName="negativeSpace" presStyleCnt="0"/>
      <dgm:spPr/>
    </dgm:pt>
    <dgm:pt modelId="{8205B2A6-8031-4F48-AA81-DB5978D16C1F}" type="pres">
      <dgm:prSet presAssocID="{9C99EDC0-3A4C-4A72-8C4D-1F3A0AF5115C}" presName="childText" presStyleLbl="conFgAcc1" presStyleIdx="0" presStyleCnt="4">
        <dgm:presLayoutVars>
          <dgm:bulletEnabled val="1"/>
        </dgm:presLayoutVars>
      </dgm:prSet>
      <dgm:spPr/>
    </dgm:pt>
    <dgm:pt modelId="{6FF38305-44A8-4254-B41E-39F31AF01E2C}" type="pres">
      <dgm:prSet presAssocID="{2637FCBB-6FD9-41B6-86E1-3C53A43460BF}" presName="spaceBetweenRectangles" presStyleCnt="0"/>
      <dgm:spPr/>
    </dgm:pt>
    <dgm:pt modelId="{11B24595-5A32-42E2-9066-3621653BDF06}" type="pres">
      <dgm:prSet presAssocID="{91639CF4-CCAA-4E88-A0AC-3216B3E9F6E4}" presName="parentLin" presStyleCnt="0"/>
      <dgm:spPr/>
    </dgm:pt>
    <dgm:pt modelId="{6B43D961-D95F-4443-940B-3038C6B7861F}" type="pres">
      <dgm:prSet presAssocID="{91639CF4-CCAA-4E88-A0AC-3216B3E9F6E4}" presName="parentLeftMargin" presStyleLbl="node1" presStyleIdx="0" presStyleCnt="4"/>
      <dgm:spPr/>
    </dgm:pt>
    <dgm:pt modelId="{954290A3-D48A-4FBA-B2F2-AAF62785E194}" type="pres">
      <dgm:prSet presAssocID="{91639CF4-CCAA-4E88-A0AC-3216B3E9F6E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34F51-E9A7-4406-85D8-F8F4E9461A59}" type="pres">
      <dgm:prSet presAssocID="{91639CF4-CCAA-4E88-A0AC-3216B3E9F6E4}" presName="negativeSpace" presStyleCnt="0"/>
      <dgm:spPr/>
    </dgm:pt>
    <dgm:pt modelId="{F6C180EB-939B-495A-A125-175DDAF7283B}" type="pres">
      <dgm:prSet presAssocID="{91639CF4-CCAA-4E88-A0AC-3216B3E9F6E4}" presName="childText" presStyleLbl="conFgAcc1" presStyleIdx="1" presStyleCnt="4">
        <dgm:presLayoutVars>
          <dgm:bulletEnabled val="1"/>
        </dgm:presLayoutVars>
      </dgm:prSet>
      <dgm:spPr/>
    </dgm:pt>
    <dgm:pt modelId="{864FD8DA-C6CC-4DBF-9D28-5B2ABB431994}" type="pres">
      <dgm:prSet presAssocID="{D7013D46-D1ED-4402-936A-10295F94F70D}" presName="spaceBetweenRectangles" presStyleCnt="0"/>
      <dgm:spPr/>
    </dgm:pt>
    <dgm:pt modelId="{508E00CF-B3A3-4057-BAC3-6AA0C77963CC}" type="pres">
      <dgm:prSet presAssocID="{7A58CEFC-325B-4C8D-93DA-4190E3B9F77D}" presName="parentLin" presStyleCnt="0"/>
      <dgm:spPr/>
    </dgm:pt>
    <dgm:pt modelId="{1E78F393-1C38-435B-861A-985464BBF487}" type="pres">
      <dgm:prSet presAssocID="{7A58CEFC-325B-4C8D-93DA-4190E3B9F77D}" presName="parentLeftMargin" presStyleLbl="node1" presStyleIdx="1" presStyleCnt="4"/>
      <dgm:spPr/>
    </dgm:pt>
    <dgm:pt modelId="{F4E59B98-57AE-4609-B90F-B9348D61B312}" type="pres">
      <dgm:prSet presAssocID="{7A58CEFC-325B-4C8D-93DA-4190E3B9F77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FEC74FA-FE43-48C3-B243-6451E724F122}" type="pres">
      <dgm:prSet presAssocID="{7A58CEFC-325B-4C8D-93DA-4190E3B9F77D}" presName="negativeSpace" presStyleCnt="0"/>
      <dgm:spPr/>
    </dgm:pt>
    <dgm:pt modelId="{C9B98AAF-17DE-40FD-9C55-11550019246D}" type="pres">
      <dgm:prSet presAssocID="{7A58CEFC-325B-4C8D-93DA-4190E3B9F77D}" presName="childText" presStyleLbl="conFgAcc1" presStyleIdx="2" presStyleCnt="4">
        <dgm:presLayoutVars>
          <dgm:bulletEnabled val="1"/>
        </dgm:presLayoutVars>
      </dgm:prSet>
      <dgm:spPr/>
    </dgm:pt>
    <dgm:pt modelId="{6C8188BB-C7C1-4E1F-8F5D-4A33410F54BE}" type="pres">
      <dgm:prSet presAssocID="{3D0DDEAD-27E1-44F6-A151-708D963CB8A1}" presName="spaceBetweenRectangles" presStyleCnt="0"/>
      <dgm:spPr/>
    </dgm:pt>
    <dgm:pt modelId="{F4205D96-1AC2-4F53-B1CC-C6FE0EF12AA2}" type="pres">
      <dgm:prSet presAssocID="{014A64E6-A6FF-4C0E-BE13-C46BC4736A23}" presName="parentLin" presStyleCnt="0"/>
      <dgm:spPr/>
    </dgm:pt>
    <dgm:pt modelId="{8490BE40-F13E-4F79-8278-EDDCFCCF20EC}" type="pres">
      <dgm:prSet presAssocID="{014A64E6-A6FF-4C0E-BE13-C46BC4736A23}" presName="parentLeftMargin" presStyleLbl="node1" presStyleIdx="2" presStyleCnt="4"/>
      <dgm:spPr/>
    </dgm:pt>
    <dgm:pt modelId="{347F966B-7C50-4BB9-BCB0-42FBE839BBA2}" type="pres">
      <dgm:prSet presAssocID="{014A64E6-A6FF-4C0E-BE13-C46BC4736A2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D690091-557C-49F6-BFCC-858416617BAD}" type="pres">
      <dgm:prSet presAssocID="{014A64E6-A6FF-4C0E-BE13-C46BC4736A23}" presName="negativeSpace" presStyleCnt="0"/>
      <dgm:spPr/>
    </dgm:pt>
    <dgm:pt modelId="{9F75064A-8DB6-421C-A83D-3FE8654A9D8D}" type="pres">
      <dgm:prSet presAssocID="{014A64E6-A6FF-4C0E-BE13-C46BC4736A2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E0E2423-5D99-4795-B193-CE97B8189544}" type="presOf" srcId="{014A64E6-A6FF-4C0E-BE13-C46BC4736A23}" destId="{8490BE40-F13E-4F79-8278-EDDCFCCF20EC}" srcOrd="0" destOrd="0" presId="urn:microsoft.com/office/officeart/2005/8/layout/list1"/>
    <dgm:cxn modelId="{736D9735-70DD-4FCE-AD33-7CC1DD048988}" srcId="{491C2684-A2A7-489A-9438-94D5665FBAEA}" destId="{91639CF4-CCAA-4E88-A0AC-3216B3E9F6E4}" srcOrd="1" destOrd="0" parTransId="{E7AB6A07-D2E5-44B4-AB5C-559211494515}" sibTransId="{D7013D46-D1ED-4402-936A-10295F94F70D}"/>
    <dgm:cxn modelId="{82E3E238-7823-40FD-88B4-F232D078DE0A}" type="presOf" srcId="{014A64E6-A6FF-4C0E-BE13-C46BC4736A23}" destId="{347F966B-7C50-4BB9-BCB0-42FBE839BBA2}" srcOrd="1" destOrd="0" presId="urn:microsoft.com/office/officeart/2005/8/layout/list1"/>
    <dgm:cxn modelId="{FAD5E938-3391-4428-A74C-88B452305FC4}" type="presOf" srcId="{9C99EDC0-3A4C-4A72-8C4D-1F3A0AF5115C}" destId="{2D2D263F-B977-406F-9B71-EE709A76DDFB}" srcOrd="1" destOrd="0" presId="urn:microsoft.com/office/officeart/2005/8/layout/list1"/>
    <dgm:cxn modelId="{6592CA44-1E79-4C12-98DF-5998BD4EC087}" type="presOf" srcId="{91639CF4-CCAA-4E88-A0AC-3216B3E9F6E4}" destId="{6B43D961-D95F-4443-940B-3038C6B7861F}" srcOrd="0" destOrd="0" presId="urn:microsoft.com/office/officeart/2005/8/layout/list1"/>
    <dgm:cxn modelId="{7D0C6278-324B-4D29-88B9-039299E94378}" type="presOf" srcId="{7A58CEFC-325B-4C8D-93DA-4190E3B9F77D}" destId="{F4E59B98-57AE-4609-B90F-B9348D61B312}" srcOrd="1" destOrd="0" presId="urn:microsoft.com/office/officeart/2005/8/layout/list1"/>
    <dgm:cxn modelId="{1D2CB3AE-C2B9-46DA-94DE-BC4474256810}" type="presOf" srcId="{9C99EDC0-3A4C-4A72-8C4D-1F3A0AF5115C}" destId="{CC3DAD78-F696-4BD6-8127-3BF7E4AD70C9}" srcOrd="0" destOrd="0" presId="urn:microsoft.com/office/officeart/2005/8/layout/list1"/>
    <dgm:cxn modelId="{BCFBEFC7-5380-4996-8890-A52988981B46}" srcId="{491C2684-A2A7-489A-9438-94D5665FBAEA}" destId="{7A58CEFC-325B-4C8D-93DA-4190E3B9F77D}" srcOrd="2" destOrd="0" parTransId="{09A4ED19-C9CE-4715-8148-EAD8AD2740CA}" sibTransId="{3D0DDEAD-27E1-44F6-A151-708D963CB8A1}"/>
    <dgm:cxn modelId="{4C9ABECE-89B2-4685-B042-A033FD0DE454}" type="presOf" srcId="{7A58CEFC-325B-4C8D-93DA-4190E3B9F77D}" destId="{1E78F393-1C38-435B-861A-985464BBF487}" srcOrd="0" destOrd="0" presId="urn:microsoft.com/office/officeart/2005/8/layout/list1"/>
    <dgm:cxn modelId="{9F59DDCE-3F2A-4B77-B97B-E71D6307908C}" srcId="{491C2684-A2A7-489A-9438-94D5665FBAEA}" destId="{014A64E6-A6FF-4C0E-BE13-C46BC4736A23}" srcOrd="3" destOrd="0" parTransId="{97E1B61E-2038-4AC0-9C5B-898343E38322}" sibTransId="{E6C762F2-6016-4593-B423-1616616346CE}"/>
    <dgm:cxn modelId="{FF7117D9-E28A-423F-A9A6-F12A402AD544}" type="presOf" srcId="{491C2684-A2A7-489A-9438-94D5665FBAEA}" destId="{EAEC2A59-6300-4E03-86AF-CB68442475ED}" srcOrd="0" destOrd="0" presId="urn:microsoft.com/office/officeart/2005/8/layout/list1"/>
    <dgm:cxn modelId="{D47B55E1-8248-44BD-9739-5B91109318AC}" srcId="{491C2684-A2A7-489A-9438-94D5665FBAEA}" destId="{9C99EDC0-3A4C-4A72-8C4D-1F3A0AF5115C}" srcOrd="0" destOrd="0" parTransId="{6B183019-6346-4E77-84BD-C3B7A1A53142}" sibTransId="{2637FCBB-6FD9-41B6-86E1-3C53A43460BF}"/>
    <dgm:cxn modelId="{9492F4F0-C87B-493C-BC60-5B739040C7BE}" type="presOf" srcId="{91639CF4-CCAA-4E88-A0AC-3216B3E9F6E4}" destId="{954290A3-D48A-4FBA-B2F2-AAF62785E194}" srcOrd="1" destOrd="0" presId="urn:microsoft.com/office/officeart/2005/8/layout/list1"/>
    <dgm:cxn modelId="{F217EB5A-798E-403B-8E93-C1C9AD9B3B0F}" type="presParOf" srcId="{EAEC2A59-6300-4E03-86AF-CB68442475ED}" destId="{507749F2-1BAF-4C7A-8921-8C97ABDE8C90}" srcOrd="0" destOrd="0" presId="urn:microsoft.com/office/officeart/2005/8/layout/list1"/>
    <dgm:cxn modelId="{2B4FD8DE-05F4-416E-BBD9-8FDFD335DE84}" type="presParOf" srcId="{507749F2-1BAF-4C7A-8921-8C97ABDE8C90}" destId="{CC3DAD78-F696-4BD6-8127-3BF7E4AD70C9}" srcOrd="0" destOrd="0" presId="urn:microsoft.com/office/officeart/2005/8/layout/list1"/>
    <dgm:cxn modelId="{D3133DFB-2069-4F93-A177-E32BC83E2B11}" type="presParOf" srcId="{507749F2-1BAF-4C7A-8921-8C97ABDE8C90}" destId="{2D2D263F-B977-406F-9B71-EE709A76DDFB}" srcOrd="1" destOrd="0" presId="urn:microsoft.com/office/officeart/2005/8/layout/list1"/>
    <dgm:cxn modelId="{EAAE7C34-7DBE-42B8-AA8B-ACACABA6F304}" type="presParOf" srcId="{EAEC2A59-6300-4E03-86AF-CB68442475ED}" destId="{DDABEA8D-716B-4B2B-A222-0CF8BB60029F}" srcOrd="1" destOrd="0" presId="urn:microsoft.com/office/officeart/2005/8/layout/list1"/>
    <dgm:cxn modelId="{AC69EAE2-12BE-4F84-8A6E-A5241AE630A0}" type="presParOf" srcId="{EAEC2A59-6300-4E03-86AF-CB68442475ED}" destId="{8205B2A6-8031-4F48-AA81-DB5978D16C1F}" srcOrd="2" destOrd="0" presId="urn:microsoft.com/office/officeart/2005/8/layout/list1"/>
    <dgm:cxn modelId="{B054AF8E-BEDB-44DF-865C-D48F3A4B07EA}" type="presParOf" srcId="{EAEC2A59-6300-4E03-86AF-CB68442475ED}" destId="{6FF38305-44A8-4254-B41E-39F31AF01E2C}" srcOrd="3" destOrd="0" presId="urn:microsoft.com/office/officeart/2005/8/layout/list1"/>
    <dgm:cxn modelId="{2FF9FB16-5362-47A4-864B-8A25667EEF90}" type="presParOf" srcId="{EAEC2A59-6300-4E03-86AF-CB68442475ED}" destId="{11B24595-5A32-42E2-9066-3621653BDF06}" srcOrd="4" destOrd="0" presId="urn:microsoft.com/office/officeart/2005/8/layout/list1"/>
    <dgm:cxn modelId="{180FBE10-42CA-4D0A-94B9-4F833DA1644F}" type="presParOf" srcId="{11B24595-5A32-42E2-9066-3621653BDF06}" destId="{6B43D961-D95F-4443-940B-3038C6B7861F}" srcOrd="0" destOrd="0" presId="urn:microsoft.com/office/officeart/2005/8/layout/list1"/>
    <dgm:cxn modelId="{86A0E46D-3C38-41AA-805D-C218B268F5EE}" type="presParOf" srcId="{11B24595-5A32-42E2-9066-3621653BDF06}" destId="{954290A3-D48A-4FBA-B2F2-AAF62785E194}" srcOrd="1" destOrd="0" presId="urn:microsoft.com/office/officeart/2005/8/layout/list1"/>
    <dgm:cxn modelId="{63CA00F7-E9DF-4751-9A5B-CCDE6ABD4269}" type="presParOf" srcId="{EAEC2A59-6300-4E03-86AF-CB68442475ED}" destId="{FBF34F51-E9A7-4406-85D8-F8F4E9461A59}" srcOrd="5" destOrd="0" presId="urn:microsoft.com/office/officeart/2005/8/layout/list1"/>
    <dgm:cxn modelId="{529564D3-FF00-4801-B8F8-24ECF1D901F6}" type="presParOf" srcId="{EAEC2A59-6300-4E03-86AF-CB68442475ED}" destId="{F6C180EB-939B-495A-A125-175DDAF7283B}" srcOrd="6" destOrd="0" presId="urn:microsoft.com/office/officeart/2005/8/layout/list1"/>
    <dgm:cxn modelId="{701EA59B-43CE-4758-886C-EB53AC9EE440}" type="presParOf" srcId="{EAEC2A59-6300-4E03-86AF-CB68442475ED}" destId="{864FD8DA-C6CC-4DBF-9D28-5B2ABB431994}" srcOrd="7" destOrd="0" presId="urn:microsoft.com/office/officeart/2005/8/layout/list1"/>
    <dgm:cxn modelId="{284E4FDD-3CDE-4CA3-9763-79FDA9EC7E9E}" type="presParOf" srcId="{EAEC2A59-6300-4E03-86AF-CB68442475ED}" destId="{508E00CF-B3A3-4057-BAC3-6AA0C77963CC}" srcOrd="8" destOrd="0" presId="urn:microsoft.com/office/officeart/2005/8/layout/list1"/>
    <dgm:cxn modelId="{85C1646A-90AC-4F16-B128-BFF15AF3E8F1}" type="presParOf" srcId="{508E00CF-B3A3-4057-BAC3-6AA0C77963CC}" destId="{1E78F393-1C38-435B-861A-985464BBF487}" srcOrd="0" destOrd="0" presId="urn:microsoft.com/office/officeart/2005/8/layout/list1"/>
    <dgm:cxn modelId="{C271DB53-A95B-4048-AD33-E707973B3968}" type="presParOf" srcId="{508E00CF-B3A3-4057-BAC3-6AA0C77963CC}" destId="{F4E59B98-57AE-4609-B90F-B9348D61B312}" srcOrd="1" destOrd="0" presId="urn:microsoft.com/office/officeart/2005/8/layout/list1"/>
    <dgm:cxn modelId="{AF283EAA-BB4D-4475-B9A2-50899135E31A}" type="presParOf" srcId="{EAEC2A59-6300-4E03-86AF-CB68442475ED}" destId="{7FEC74FA-FE43-48C3-B243-6451E724F122}" srcOrd="9" destOrd="0" presId="urn:microsoft.com/office/officeart/2005/8/layout/list1"/>
    <dgm:cxn modelId="{62D1669F-7386-4F75-961F-6B9683B934DC}" type="presParOf" srcId="{EAEC2A59-6300-4E03-86AF-CB68442475ED}" destId="{C9B98AAF-17DE-40FD-9C55-11550019246D}" srcOrd="10" destOrd="0" presId="urn:microsoft.com/office/officeart/2005/8/layout/list1"/>
    <dgm:cxn modelId="{C67EFF3D-6721-410E-BCF2-0AE6279543B6}" type="presParOf" srcId="{EAEC2A59-6300-4E03-86AF-CB68442475ED}" destId="{6C8188BB-C7C1-4E1F-8F5D-4A33410F54BE}" srcOrd="11" destOrd="0" presId="urn:microsoft.com/office/officeart/2005/8/layout/list1"/>
    <dgm:cxn modelId="{69F5AEF1-1691-4F4D-B913-8154D9292D8F}" type="presParOf" srcId="{EAEC2A59-6300-4E03-86AF-CB68442475ED}" destId="{F4205D96-1AC2-4F53-B1CC-C6FE0EF12AA2}" srcOrd="12" destOrd="0" presId="urn:microsoft.com/office/officeart/2005/8/layout/list1"/>
    <dgm:cxn modelId="{BDCC7078-2B35-47C5-9168-F8B24A199CF0}" type="presParOf" srcId="{F4205D96-1AC2-4F53-B1CC-C6FE0EF12AA2}" destId="{8490BE40-F13E-4F79-8278-EDDCFCCF20EC}" srcOrd="0" destOrd="0" presId="urn:microsoft.com/office/officeart/2005/8/layout/list1"/>
    <dgm:cxn modelId="{7E23C182-6009-40CA-BF84-0526B40FB68C}" type="presParOf" srcId="{F4205D96-1AC2-4F53-B1CC-C6FE0EF12AA2}" destId="{347F966B-7C50-4BB9-BCB0-42FBE839BBA2}" srcOrd="1" destOrd="0" presId="urn:microsoft.com/office/officeart/2005/8/layout/list1"/>
    <dgm:cxn modelId="{AC42FBD2-0A13-43DF-AB68-C725152B4824}" type="presParOf" srcId="{EAEC2A59-6300-4E03-86AF-CB68442475ED}" destId="{FD690091-557C-49F6-BFCC-858416617BAD}" srcOrd="13" destOrd="0" presId="urn:microsoft.com/office/officeart/2005/8/layout/list1"/>
    <dgm:cxn modelId="{BC039BA0-2803-46F4-99B6-6949B6402331}" type="presParOf" srcId="{EAEC2A59-6300-4E03-86AF-CB68442475ED}" destId="{9F75064A-8DB6-421C-A83D-3FE8654A9D8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1C2684-A2A7-489A-9438-94D5665FBA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639CF4-CCAA-4E88-A0AC-3216B3E9F6E4}">
      <dgm:prSet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Nutrition Anthropometry</a:t>
          </a:r>
        </a:p>
      </dgm:t>
    </dgm:pt>
    <dgm:pt modelId="{E7AB6A07-D2E5-44B4-AB5C-559211494515}" type="parTrans" cxnId="{736D9735-70DD-4FCE-AD33-7CC1DD048988}">
      <dgm:prSet/>
      <dgm:spPr/>
      <dgm:t>
        <a:bodyPr/>
        <a:lstStyle/>
        <a:p>
          <a:endParaRPr lang="en-US"/>
        </a:p>
      </dgm:t>
    </dgm:pt>
    <dgm:pt modelId="{D7013D46-D1ED-4402-936A-10295F94F70D}" type="sibTrans" cxnId="{736D9735-70DD-4FCE-AD33-7CC1DD048988}">
      <dgm:prSet/>
      <dgm:spPr/>
      <dgm:t>
        <a:bodyPr/>
        <a:lstStyle/>
        <a:p>
          <a:endParaRPr lang="en-US"/>
        </a:p>
      </dgm:t>
    </dgm:pt>
    <dgm:pt modelId="{7A58CEFC-325B-4C8D-93DA-4190E3B9F77D}">
      <dgm:prSet custT="1"/>
      <dgm:spPr/>
      <dgm:t>
        <a:bodyPr/>
        <a:lstStyle/>
        <a:p>
          <a:r>
            <a:rPr lang="en-US" sz="2400" dirty="0">
              <a:solidFill>
                <a:srgbClr val="FF0000"/>
              </a:solidFill>
            </a:rPr>
            <a:t>Dietary assessment </a:t>
          </a:r>
        </a:p>
      </dgm:t>
    </dgm:pt>
    <dgm:pt modelId="{09A4ED19-C9CE-4715-8148-EAD8AD2740CA}" type="parTrans" cxnId="{BCFBEFC7-5380-4996-8890-A52988981B46}">
      <dgm:prSet/>
      <dgm:spPr/>
      <dgm:t>
        <a:bodyPr/>
        <a:lstStyle/>
        <a:p>
          <a:endParaRPr lang="en-US"/>
        </a:p>
      </dgm:t>
    </dgm:pt>
    <dgm:pt modelId="{3D0DDEAD-27E1-44F6-A151-708D963CB8A1}" type="sibTrans" cxnId="{BCFBEFC7-5380-4996-8890-A52988981B46}">
      <dgm:prSet/>
      <dgm:spPr/>
      <dgm:t>
        <a:bodyPr/>
        <a:lstStyle/>
        <a:p>
          <a:endParaRPr lang="en-US"/>
        </a:p>
      </dgm:t>
    </dgm:pt>
    <dgm:pt modelId="{014A64E6-A6FF-4C0E-BE13-C46BC4736A23}">
      <dgm:prSet custT="1"/>
      <dgm:spPr/>
      <dgm:t>
        <a:bodyPr/>
        <a:lstStyle/>
        <a:p>
          <a:r>
            <a:rPr lang="en-US" sz="2400" dirty="0"/>
            <a:t>Food Systems and Climate change</a:t>
          </a:r>
        </a:p>
      </dgm:t>
    </dgm:pt>
    <dgm:pt modelId="{97E1B61E-2038-4AC0-9C5B-898343E38322}" type="parTrans" cxnId="{9F59DDCE-3F2A-4B77-B97B-E71D6307908C}">
      <dgm:prSet/>
      <dgm:spPr/>
      <dgm:t>
        <a:bodyPr/>
        <a:lstStyle/>
        <a:p>
          <a:endParaRPr lang="en-US"/>
        </a:p>
      </dgm:t>
    </dgm:pt>
    <dgm:pt modelId="{E6C762F2-6016-4593-B423-1616616346CE}" type="sibTrans" cxnId="{9F59DDCE-3F2A-4B77-B97B-E71D6307908C}">
      <dgm:prSet/>
      <dgm:spPr/>
      <dgm:t>
        <a:bodyPr/>
        <a:lstStyle/>
        <a:p>
          <a:endParaRPr lang="en-US"/>
        </a:p>
      </dgm:t>
    </dgm:pt>
    <dgm:pt modelId="{9C99EDC0-3A4C-4A72-8C4D-1F3A0AF5115C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6B183019-6346-4E77-84BD-C3B7A1A53142}" type="parTrans" cxnId="{D47B55E1-8248-44BD-9739-5B91109318AC}">
      <dgm:prSet/>
      <dgm:spPr/>
      <dgm:t>
        <a:bodyPr/>
        <a:lstStyle/>
        <a:p>
          <a:endParaRPr lang="en-US"/>
        </a:p>
      </dgm:t>
    </dgm:pt>
    <dgm:pt modelId="{2637FCBB-6FD9-41B6-86E1-3C53A43460BF}" type="sibTrans" cxnId="{D47B55E1-8248-44BD-9739-5B91109318AC}">
      <dgm:prSet/>
      <dgm:spPr/>
      <dgm:t>
        <a:bodyPr/>
        <a:lstStyle/>
        <a:p>
          <a:endParaRPr lang="en-US"/>
        </a:p>
      </dgm:t>
    </dgm:pt>
    <dgm:pt modelId="{EAEC2A59-6300-4E03-86AF-CB68442475ED}" type="pres">
      <dgm:prSet presAssocID="{491C2684-A2A7-489A-9438-94D5665FBAEA}" presName="linear" presStyleCnt="0">
        <dgm:presLayoutVars>
          <dgm:dir/>
          <dgm:animLvl val="lvl"/>
          <dgm:resizeHandles val="exact"/>
        </dgm:presLayoutVars>
      </dgm:prSet>
      <dgm:spPr/>
    </dgm:pt>
    <dgm:pt modelId="{507749F2-1BAF-4C7A-8921-8C97ABDE8C90}" type="pres">
      <dgm:prSet presAssocID="{9C99EDC0-3A4C-4A72-8C4D-1F3A0AF5115C}" presName="parentLin" presStyleCnt="0"/>
      <dgm:spPr/>
    </dgm:pt>
    <dgm:pt modelId="{CC3DAD78-F696-4BD6-8127-3BF7E4AD70C9}" type="pres">
      <dgm:prSet presAssocID="{9C99EDC0-3A4C-4A72-8C4D-1F3A0AF5115C}" presName="parentLeftMargin" presStyleLbl="node1" presStyleIdx="0" presStyleCnt="4"/>
      <dgm:spPr/>
    </dgm:pt>
    <dgm:pt modelId="{2D2D263F-B977-406F-9B71-EE709A76DDFB}" type="pres">
      <dgm:prSet presAssocID="{9C99EDC0-3A4C-4A72-8C4D-1F3A0AF5115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DABEA8D-716B-4B2B-A222-0CF8BB60029F}" type="pres">
      <dgm:prSet presAssocID="{9C99EDC0-3A4C-4A72-8C4D-1F3A0AF5115C}" presName="negativeSpace" presStyleCnt="0"/>
      <dgm:spPr/>
    </dgm:pt>
    <dgm:pt modelId="{8205B2A6-8031-4F48-AA81-DB5978D16C1F}" type="pres">
      <dgm:prSet presAssocID="{9C99EDC0-3A4C-4A72-8C4D-1F3A0AF5115C}" presName="childText" presStyleLbl="conFgAcc1" presStyleIdx="0" presStyleCnt="4">
        <dgm:presLayoutVars>
          <dgm:bulletEnabled val="1"/>
        </dgm:presLayoutVars>
      </dgm:prSet>
      <dgm:spPr/>
    </dgm:pt>
    <dgm:pt modelId="{6FF38305-44A8-4254-B41E-39F31AF01E2C}" type="pres">
      <dgm:prSet presAssocID="{2637FCBB-6FD9-41B6-86E1-3C53A43460BF}" presName="spaceBetweenRectangles" presStyleCnt="0"/>
      <dgm:spPr/>
    </dgm:pt>
    <dgm:pt modelId="{11B24595-5A32-42E2-9066-3621653BDF06}" type="pres">
      <dgm:prSet presAssocID="{91639CF4-CCAA-4E88-A0AC-3216B3E9F6E4}" presName="parentLin" presStyleCnt="0"/>
      <dgm:spPr/>
    </dgm:pt>
    <dgm:pt modelId="{6B43D961-D95F-4443-940B-3038C6B7861F}" type="pres">
      <dgm:prSet presAssocID="{91639CF4-CCAA-4E88-A0AC-3216B3E9F6E4}" presName="parentLeftMargin" presStyleLbl="node1" presStyleIdx="0" presStyleCnt="4"/>
      <dgm:spPr/>
    </dgm:pt>
    <dgm:pt modelId="{954290A3-D48A-4FBA-B2F2-AAF62785E194}" type="pres">
      <dgm:prSet presAssocID="{91639CF4-CCAA-4E88-A0AC-3216B3E9F6E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34F51-E9A7-4406-85D8-F8F4E9461A59}" type="pres">
      <dgm:prSet presAssocID="{91639CF4-CCAA-4E88-A0AC-3216B3E9F6E4}" presName="negativeSpace" presStyleCnt="0"/>
      <dgm:spPr/>
    </dgm:pt>
    <dgm:pt modelId="{F6C180EB-939B-495A-A125-175DDAF7283B}" type="pres">
      <dgm:prSet presAssocID="{91639CF4-CCAA-4E88-A0AC-3216B3E9F6E4}" presName="childText" presStyleLbl="conFgAcc1" presStyleIdx="1" presStyleCnt="4">
        <dgm:presLayoutVars>
          <dgm:bulletEnabled val="1"/>
        </dgm:presLayoutVars>
      </dgm:prSet>
      <dgm:spPr/>
    </dgm:pt>
    <dgm:pt modelId="{864FD8DA-C6CC-4DBF-9D28-5B2ABB431994}" type="pres">
      <dgm:prSet presAssocID="{D7013D46-D1ED-4402-936A-10295F94F70D}" presName="spaceBetweenRectangles" presStyleCnt="0"/>
      <dgm:spPr/>
    </dgm:pt>
    <dgm:pt modelId="{508E00CF-B3A3-4057-BAC3-6AA0C77963CC}" type="pres">
      <dgm:prSet presAssocID="{7A58CEFC-325B-4C8D-93DA-4190E3B9F77D}" presName="parentLin" presStyleCnt="0"/>
      <dgm:spPr/>
    </dgm:pt>
    <dgm:pt modelId="{1E78F393-1C38-435B-861A-985464BBF487}" type="pres">
      <dgm:prSet presAssocID="{7A58CEFC-325B-4C8D-93DA-4190E3B9F77D}" presName="parentLeftMargin" presStyleLbl="node1" presStyleIdx="1" presStyleCnt="4"/>
      <dgm:spPr/>
    </dgm:pt>
    <dgm:pt modelId="{F4E59B98-57AE-4609-B90F-B9348D61B312}" type="pres">
      <dgm:prSet presAssocID="{7A58CEFC-325B-4C8D-93DA-4190E3B9F77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FEC74FA-FE43-48C3-B243-6451E724F122}" type="pres">
      <dgm:prSet presAssocID="{7A58CEFC-325B-4C8D-93DA-4190E3B9F77D}" presName="negativeSpace" presStyleCnt="0"/>
      <dgm:spPr/>
    </dgm:pt>
    <dgm:pt modelId="{C9B98AAF-17DE-40FD-9C55-11550019246D}" type="pres">
      <dgm:prSet presAssocID="{7A58CEFC-325B-4C8D-93DA-4190E3B9F77D}" presName="childText" presStyleLbl="conFgAcc1" presStyleIdx="2" presStyleCnt="4">
        <dgm:presLayoutVars>
          <dgm:bulletEnabled val="1"/>
        </dgm:presLayoutVars>
      </dgm:prSet>
      <dgm:spPr/>
    </dgm:pt>
    <dgm:pt modelId="{6C8188BB-C7C1-4E1F-8F5D-4A33410F54BE}" type="pres">
      <dgm:prSet presAssocID="{3D0DDEAD-27E1-44F6-A151-708D963CB8A1}" presName="spaceBetweenRectangles" presStyleCnt="0"/>
      <dgm:spPr/>
    </dgm:pt>
    <dgm:pt modelId="{F4205D96-1AC2-4F53-B1CC-C6FE0EF12AA2}" type="pres">
      <dgm:prSet presAssocID="{014A64E6-A6FF-4C0E-BE13-C46BC4736A23}" presName="parentLin" presStyleCnt="0"/>
      <dgm:spPr/>
    </dgm:pt>
    <dgm:pt modelId="{8490BE40-F13E-4F79-8278-EDDCFCCF20EC}" type="pres">
      <dgm:prSet presAssocID="{014A64E6-A6FF-4C0E-BE13-C46BC4736A23}" presName="parentLeftMargin" presStyleLbl="node1" presStyleIdx="2" presStyleCnt="4"/>
      <dgm:spPr/>
    </dgm:pt>
    <dgm:pt modelId="{347F966B-7C50-4BB9-BCB0-42FBE839BBA2}" type="pres">
      <dgm:prSet presAssocID="{014A64E6-A6FF-4C0E-BE13-C46BC4736A2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D690091-557C-49F6-BFCC-858416617BAD}" type="pres">
      <dgm:prSet presAssocID="{014A64E6-A6FF-4C0E-BE13-C46BC4736A23}" presName="negativeSpace" presStyleCnt="0"/>
      <dgm:spPr/>
    </dgm:pt>
    <dgm:pt modelId="{9F75064A-8DB6-421C-A83D-3FE8654A9D8D}" type="pres">
      <dgm:prSet presAssocID="{014A64E6-A6FF-4C0E-BE13-C46BC4736A2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E0E2423-5D99-4795-B193-CE97B8189544}" type="presOf" srcId="{014A64E6-A6FF-4C0E-BE13-C46BC4736A23}" destId="{8490BE40-F13E-4F79-8278-EDDCFCCF20EC}" srcOrd="0" destOrd="0" presId="urn:microsoft.com/office/officeart/2005/8/layout/list1"/>
    <dgm:cxn modelId="{736D9735-70DD-4FCE-AD33-7CC1DD048988}" srcId="{491C2684-A2A7-489A-9438-94D5665FBAEA}" destId="{91639CF4-CCAA-4E88-A0AC-3216B3E9F6E4}" srcOrd="1" destOrd="0" parTransId="{E7AB6A07-D2E5-44B4-AB5C-559211494515}" sibTransId="{D7013D46-D1ED-4402-936A-10295F94F70D}"/>
    <dgm:cxn modelId="{82E3E238-7823-40FD-88B4-F232D078DE0A}" type="presOf" srcId="{014A64E6-A6FF-4C0E-BE13-C46BC4736A23}" destId="{347F966B-7C50-4BB9-BCB0-42FBE839BBA2}" srcOrd="1" destOrd="0" presId="urn:microsoft.com/office/officeart/2005/8/layout/list1"/>
    <dgm:cxn modelId="{FAD5E938-3391-4428-A74C-88B452305FC4}" type="presOf" srcId="{9C99EDC0-3A4C-4A72-8C4D-1F3A0AF5115C}" destId="{2D2D263F-B977-406F-9B71-EE709A76DDFB}" srcOrd="1" destOrd="0" presId="urn:microsoft.com/office/officeart/2005/8/layout/list1"/>
    <dgm:cxn modelId="{6592CA44-1E79-4C12-98DF-5998BD4EC087}" type="presOf" srcId="{91639CF4-CCAA-4E88-A0AC-3216B3E9F6E4}" destId="{6B43D961-D95F-4443-940B-3038C6B7861F}" srcOrd="0" destOrd="0" presId="urn:microsoft.com/office/officeart/2005/8/layout/list1"/>
    <dgm:cxn modelId="{7D0C6278-324B-4D29-88B9-039299E94378}" type="presOf" srcId="{7A58CEFC-325B-4C8D-93DA-4190E3B9F77D}" destId="{F4E59B98-57AE-4609-B90F-B9348D61B312}" srcOrd="1" destOrd="0" presId="urn:microsoft.com/office/officeart/2005/8/layout/list1"/>
    <dgm:cxn modelId="{1D2CB3AE-C2B9-46DA-94DE-BC4474256810}" type="presOf" srcId="{9C99EDC0-3A4C-4A72-8C4D-1F3A0AF5115C}" destId="{CC3DAD78-F696-4BD6-8127-3BF7E4AD70C9}" srcOrd="0" destOrd="0" presId="urn:microsoft.com/office/officeart/2005/8/layout/list1"/>
    <dgm:cxn modelId="{BCFBEFC7-5380-4996-8890-A52988981B46}" srcId="{491C2684-A2A7-489A-9438-94D5665FBAEA}" destId="{7A58CEFC-325B-4C8D-93DA-4190E3B9F77D}" srcOrd="2" destOrd="0" parTransId="{09A4ED19-C9CE-4715-8148-EAD8AD2740CA}" sibTransId="{3D0DDEAD-27E1-44F6-A151-708D963CB8A1}"/>
    <dgm:cxn modelId="{4C9ABECE-89B2-4685-B042-A033FD0DE454}" type="presOf" srcId="{7A58CEFC-325B-4C8D-93DA-4190E3B9F77D}" destId="{1E78F393-1C38-435B-861A-985464BBF487}" srcOrd="0" destOrd="0" presId="urn:microsoft.com/office/officeart/2005/8/layout/list1"/>
    <dgm:cxn modelId="{9F59DDCE-3F2A-4B77-B97B-E71D6307908C}" srcId="{491C2684-A2A7-489A-9438-94D5665FBAEA}" destId="{014A64E6-A6FF-4C0E-BE13-C46BC4736A23}" srcOrd="3" destOrd="0" parTransId="{97E1B61E-2038-4AC0-9C5B-898343E38322}" sibTransId="{E6C762F2-6016-4593-B423-1616616346CE}"/>
    <dgm:cxn modelId="{FF7117D9-E28A-423F-A9A6-F12A402AD544}" type="presOf" srcId="{491C2684-A2A7-489A-9438-94D5665FBAEA}" destId="{EAEC2A59-6300-4E03-86AF-CB68442475ED}" srcOrd="0" destOrd="0" presId="urn:microsoft.com/office/officeart/2005/8/layout/list1"/>
    <dgm:cxn modelId="{D47B55E1-8248-44BD-9739-5B91109318AC}" srcId="{491C2684-A2A7-489A-9438-94D5665FBAEA}" destId="{9C99EDC0-3A4C-4A72-8C4D-1F3A0AF5115C}" srcOrd="0" destOrd="0" parTransId="{6B183019-6346-4E77-84BD-C3B7A1A53142}" sibTransId="{2637FCBB-6FD9-41B6-86E1-3C53A43460BF}"/>
    <dgm:cxn modelId="{9492F4F0-C87B-493C-BC60-5B739040C7BE}" type="presOf" srcId="{91639CF4-CCAA-4E88-A0AC-3216B3E9F6E4}" destId="{954290A3-D48A-4FBA-B2F2-AAF62785E194}" srcOrd="1" destOrd="0" presId="urn:microsoft.com/office/officeart/2005/8/layout/list1"/>
    <dgm:cxn modelId="{F217EB5A-798E-403B-8E93-C1C9AD9B3B0F}" type="presParOf" srcId="{EAEC2A59-6300-4E03-86AF-CB68442475ED}" destId="{507749F2-1BAF-4C7A-8921-8C97ABDE8C90}" srcOrd="0" destOrd="0" presId="urn:microsoft.com/office/officeart/2005/8/layout/list1"/>
    <dgm:cxn modelId="{2B4FD8DE-05F4-416E-BBD9-8FDFD335DE84}" type="presParOf" srcId="{507749F2-1BAF-4C7A-8921-8C97ABDE8C90}" destId="{CC3DAD78-F696-4BD6-8127-3BF7E4AD70C9}" srcOrd="0" destOrd="0" presId="urn:microsoft.com/office/officeart/2005/8/layout/list1"/>
    <dgm:cxn modelId="{D3133DFB-2069-4F93-A177-E32BC83E2B11}" type="presParOf" srcId="{507749F2-1BAF-4C7A-8921-8C97ABDE8C90}" destId="{2D2D263F-B977-406F-9B71-EE709A76DDFB}" srcOrd="1" destOrd="0" presId="urn:microsoft.com/office/officeart/2005/8/layout/list1"/>
    <dgm:cxn modelId="{EAAE7C34-7DBE-42B8-AA8B-ACACABA6F304}" type="presParOf" srcId="{EAEC2A59-6300-4E03-86AF-CB68442475ED}" destId="{DDABEA8D-716B-4B2B-A222-0CF8BB60029F}" srcOrd="1" destOrd="0" presId="urn:microsoft.com/office/officeart/2005/8/layout/list1"/>
    <dgm:cxn modelId="{AC69EAE2-12BE-4F84-8A6E-A5241AE630A0}" type="presParOf" srcId="{EAEC2A59-6300-4E03-86AF-CB68442475ED}" destId="{8205B2A6-8031-4F48-AA81-DB5978D16C1F}" srcOrd="2" destOrd="0" presId="urn:microsoft.com/office/officeart/2005/8/layout/list1"/>
    <dgm:cxn modelId="{B054AF8E-BEDB-44DF-865C-D48F3A4B07EA}" type="presParOf" srcId="{EAEC2A59-6300-4E03-86AF-CB68442475ED}" destId="{6FF38305-44A8-4254-B41E-39F31AF01E2C}" srcOrd="3" destOrd="0" presId="urn:microsoft.com/office/officeart/2005/8/layout/list1"/>
    <dgm:cxn modelId="{2FF9FB16-5362-47A4-864B-8A25667EEF90}" type="presParOf" srcId="{EAEC2A59-6300-4E03-86AF-CB68442475ED}" destId="{11B24595-5A32-42E2-9066-3621653BDF06}" srcOrd="4" destOrd="0" presId="urn:microsoft.com/office/officeart/2005/8/layout/list1"/>
    <dgm:cxn modelId="{180FBE10-42CA-4D0A-94B9-4F833DA1644F}" type="presParOf" srcId="{11B24595-5A32-42E2-9066-3621653BDF06}" destId="{6B43D961-D95F-4443-940B-3038C6B7861F}" srcOrd="0" destOrd="0" presId="urn:microsoft.com/office/officeart/2005/8/layout/list1"/>
    <dgm:cxn modelId="{86A0E46D-3C38-41AA-805D-C218B268F5EE}" type="presParOf" srcId="{11B24595-5A32-42E2-9066-3621653BDF06}" destId="{954290A3-D48A-4FBA-B2F2-AAF62785E194}" srcOrd="1" destOrd="0" presId="urn:microsoft.com/office/officeart/2005/8/layout/list1"/>
    <dgm:cxn modelId="{63CA00F7-E9DF-4751-9A5B-CCDE6ABD4269}" type="presParOf" srcId="{EAEC2A59-6300-4E03-86AF-CB68442475ED}" destId="{FBF34F51-E9A7-4406-85D8-F8F4E9461A59}" srcOrd="5" destOrd="0" presId="urn:microsoft.com/office/officeart/2005/8/layout/list1"/>
    <dgm:cxn modelId="{529564D3-FF00-4801-B8F8-24ECF1D901F6}" type="presParOf" srcId="{EAEC2A59-6300-4E03-86AF-CB68442475ED}" destId="{F6C180EB-939B-495A-A125-175DDAF7283B}" srcOrd="6" destOrd="0" presId="urn:microsoft.com/office/officeart/2005/8/layout/list1"/>
    <dgm:cxn modelId="{701EA59B-43CE-4758-886C-EB53AC9EE440}" type="presParOf" srcId="{EAEC2A59-6300-4E03-86AF-CB68442475ED}" destId="{864FD8DA-C6CC-4DBF-9D28-5B2ABB431994}" srcOrd="7" destOrd="0" presId="urn:microsoft.com/office/officeart/2005/8/layout/list1"/>
    <dgm:cxn modelId="{284E4FDD-3CDE-4CA3-9763-79FDA9EC7E9E}" type="presParOf" srcId="{EAEC2A59-6300-4E03-86AF-CB68442475ED}" destId="{508E00CF-B3A3-4057-BAC3-6AA0C77963CC}" srcOrd="8" destOrd="0" presId="urn:microsoft.com/office/officeart/2005/8/layout/list1"/>
    <dgm:cxn modelId="{85C1646A-90AC-4F16-B128-BFF15AF3E8F1}" type="presParOf" srcId="{508E00CF-B3A3-4057-BAC3-6AA0C77963CC}" destId="{1E78F393-1C38-435B-861A-985464BBF487}" srcOrd="0" destOrd="0" presId="urn:microsoft.com/office/officeart/2005/8/layout/list1"/>
    <dgm:cxn modelId="{C271DB53-A95B-4048-AD33-E707973B3968}" type="presParOf" srcId="{508E00CF-B3A3-4057-BAC3-6AA0C77963CC}" destId="{F4E59B98-57AE-4609-B90F-B9348D61B312}" srcOrd="1" destOrd="0" presId="urn:microsoft.com/office/officeart/2005/8/layout/list1"/>
    <dgm:cxn modelId="{AF283EAA-BB4D-4475-B9A2-50899135E31A}" type="presParOf" srcId="{EAEC2A59-6300-4E03-86AF-CB68442475ED}" destId="{7FEC74FA-FE43-48C3-B243-6451E724F122}" srcOrd="9" destOrd="0" presId="urn:microsoft.com/office/officeart/2005/8/layout/list1"/>
    <dgm:cxn modelId="{62D1669F-7386-4F75-961F-6B9683B934DC}" type="presParOf" srcId="{EAEC2A59-6300-4E03-86AF-CB68442475ED}" destId="{C9B98AAF-17DE-40FD-9C55-11550019246D}" srcOrd="10" destOrd="0" presId="urn:microsoft.com/office/officeart/2005/8/layout/list1"/>
    <dgm:cxn modelId="{C67EFF3D-6721-410E-BCF2-0AE6279543B6}" type="presParOf" srcId="{EAEC2A59-6300-4E03-86AF-CB68442475ED}" destId="{6C8188BB-C7C1-4E1F-8F5D-4A33410F54BE}" srcOrd="11" destOrd="0" presId="urn:microsoft.com/office/officeart/2005/8/layout/list1"/>
    <dgm:cxn modelId="{69F5AEF1-1691-4F4D-B913-8154D9292D8F}" type="presParOf" srcId="{EAEC2A59-6300-4E03-86AF-CB68442475ED}" destId="{F4205D96-1AC2-4F53-B1CC-C6FE0EF12AA2}" srcOrd="12" destOrd="0" presId="urn:microsoft.com/office/officeart/2005/8/layout/list1"/>
    <dgm:cxn modelId="{BDCC7078-2B35-47C5-9168-F8B24A199CF0}" type="presParOf" srcId="{F4205D96-1AC2-4F53-B1CC-C6FE0EF12AA2}" destId="{8490BE40-F13E-4F79-8278-EDDCFCCF20EC}" srcOrd="0" destOrd="0" presId="urn:microsoft.com/office/officeart/2005/8/layout/list1"/>
    <dgm:cxn modelId="{7E23C182-6009-40CA-BF84-0526B40FB68C}" type="presParOf" srcId="{F4205D96-1AC2-4F53-B1CC-C6FE0EF12AA2}" destId="{347F966B-7C50-4BB9-BCB0-42FBE839BBA2}" srcOrd="1" destOrd="0" presId="urn:microsoft.com/office/officeart/2005/8/layout/list1"/>
    <dgm:cxn modelId="{AC42FBD2-0A13-43DF-AB68-C725152B4824}" type="presParOf" srcId="{EAEC2A59-6300-4E03-86AF-CB68442475ED}" destId="{FD690091-557C-49F6-BFCC-858416617BAD}" srcOrd="13" destOrd="0" presId="urn:microsoft.com/office/officeart/2005/8/layout/list1"/>
    <dgm:cxn modelId="{BC039BA0-2803-46F4-99B6-6949B6402331}" type="presParOf" srcId="{EAEC2A59-6300-4E03-86AF-CB68442475ED}" destId="{9F75064A-8DB6-421C-A83D-3FE8654A9D8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1C2684-A2A7-489A-9438-94D5665FBA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639CF4-CCAA-4E88-A0AC-3216B3E9F6E4}">
      <dgm:prSet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Nutrition Anthropometry</a:t>
          </a:r>
        </a:p>
      </dgm:t>
    </dgm:pt>
    <dgm:pt modelId="{E7AB6A07-D2E5-44B4-AB5C-559211494515}" type="parTrans" cxnId="{736D9735-70DD-4FCE-AD33-7CC1DD048988}">
      <dgm:prSet/>
      <dgm:spPr/>
      <dgm:t>
        <a:bodyPr/>
        <a:lstStyle/>
        <a:p>
          <a:endParaRPr lang="en-US"/>
        </a:p>
      </dgm:t>
    </dgm:pt>
    <dgm:pt modelId="{D7013D46-D1ED-4402-936A-10295F94F70D}" type="sibTrans" cxnId="{736D9735-70DD-4FCE-AD33-7CC1DD048988}">
      <dgm:prSet/>
      <dgm:spPr/>
      <dgm:t>
        <a:bodyPr/>
        <a:lstStyle/>
        <a:p>
          <a:endParaRPr lang="en-US"/>
        </a:p>
      </dgm:t>
    </dgm:pt>
    <dgm:pt modelId="{7A58CEFC-325B-4C8D-93DA-4190E3B9F77D}">
      <dgm:prSet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Dietary assessment </a:t>
          </a:r>
        </a:p>
      </dgm:t>
    </dgm:pt>
    <dgm:pt modelId="{09A4ED19-C9CE-4715-8148-EAD8AD2740CA}" type="parTrans" cxnId="{BCFBEFC7-5380-4996-8890-A52988981B46}">
      <dgm:prSet/>
      <dgm:spPr/>
      <dgm:t>
        <a:bodyPr/>
        <a:lstStyle/>
        <a:p>
          <a:endParaRPr lang="en-US"/>
        </a:p>
      </dgm:t>
    </dgm:pt>
    <dgm:pt modelId="{3D0DDEAD-27E1-44F6-A151-708D963CB8A1}" type="sibTrans" cxnId="{BCFBEFC7-5380-4996-8890-A52988981B46}">
      <dgm:prSet/>
      <dgm:spPr/>
      <dgm:t>
        <a:bodyPr/>
        <a:lstStyle/>
        <a:p>
          <a:endParaRPr lang="en-US"/>
        </a:p>
      </dgm:t>
    </dgm:pt>
    <dgm:pt modelId="{014A64E6-A6FF-4C0E-BE13-C46BC4736A23}">
      <dgm:prSet custT="1"/>
      <dgm:spPr/>
      <dgm:t>
        <a:bodyPr/>
        <a:lstStyle/>
        <a:p>
          <a:r>
            <a:rPr lang="en-US" sz="2400" dirty="0">
              <a:solidFill>
                <a:srgbClr val="FF0000"/>
              </a:solidFill>
            </a:rPr>
            <a:t>Food Systems and Climate change</a:t>
          </a:r>
        </a:p>
      </dgm:t>
    </dgm:pt>
    <dgm:pt modelId="{97E1B61E-2038-4AC0-9C5B-898343E38322}" type="parTrans" cxnId="{9F59DDCE-3F2A-4B77-B97B-E71D6307908C}">
      <dgm:prSet/>
      <dgm:spPr/>
      <dgm:t>
        <a:bodyPr/>
        <a:lstStyle/>
        <a:p>
          <a:endParaRPr lang="en-US"/>
        </a:p>
      </dgm:t>
    </dgm:pt>
    <dgm:pt modelId="{E6C762F2-6016-4593-B423-1616616346CE}" type="sibTrans" cxnId="{9F59DDCE-3F2A-4B77-B97B-E71D6307908C}">
      <dgm:prSet/>
      <dgm:spPr/>
      <dgm:t>
        <a:bodyPr/>
        <a:lstStyle/>
        <a:p>
          <a:endParaRPr lang="en-US"/>
        </a:p>
      </dgm:t>
    </dgm:pt>
    <dgm:pt modelId="{9C99EDC0-3A4C-4A72-8C4D-1F3A0AF5115C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6B183019-6346-4E77-84BD-C3B7A1A53142}" type="parTrans" cxnId="{D47B55E1-8248-44BD-9739-5B91109318AC}">
      <dgm:prSet/>
      <dgm:spPr/>
      <dgm:t>
        <a:bodyPr/>
        <a:lstStyle/>
        <a:p>
          <a:endParaRPr lang="en-US"/>
        </a:p>
      </dgm:t>
    </dgm:pt>
    <dgm:pt modelId="{2637FCBB-6FD9-41B6-86E1-3C53A43460BF}" type="sibTrans" cxnId="{D47B55E1-8248-44BD-9739-5B91109318AC}">
      <dgm:prSet/>
      <dgm:spPr/>
      <dgm:t>
        <a:bodyPr/>
        <a:lstStyle/>
        <a:p>
          <a:endParaRPr lang="en-US"/>
        </a:p>
      </dgm:t>
    </dgm:pt>
    <dgm:pt modelId="{EAEC2A59-6300-4E03-86AF-CB68442475ED}" type="pres">
      <dgm:prSet presAssocID="{491C2684-A2A7-489A-9438-94D5665FBAEA}" presName="linear" presStyleCnt="0">
        <dgm:presLayoutVars>
          <dgm:dir/>
          <dgm:animLvl val="lvl"/>
          <dgm:resizeHandles val="exact"/>
        </dgm:presLayoutVars>
      </dgm:prSet>
      <dgm:spPr/>
    </dgm:pt>
    <dgm:pt modelId="{507749F2-1BAF-4C7A-8921-8C97ABDE8C90}" type="pres">
      <dgm:prSet presAssocID="{9C99EDC0-3A4C-4A72-8C4D-1F3A0AF5115C}" presName="parentLin" presStyleCnt="0"/>
      <dgm:spPr/>
    </dgm:pt>
    <dgm:pt modelId="{CC3DAD78-F696-4BD6-8127-3BF7E4AD70C9}" type="pres">
      <dgm:prSet presAssocID="{9C99EDC0-3A4C-4A72-8C4D-1F3A0AF5115C}" presName="parentLeftMargin" presStyleLbl="node1" presStyleIdx="0" presStyleCnt="4"/>
      <dgm:spPr/>
    </dgm:pt>
    <dgm:pt modelId="{2D2D263F-B977-406F-9B71-EE709A76DDFB}" type="pres">
      <dgm:prSet presAssocID="{9C99EDC0-3A4C-4A72-8C4D-1F3A0AF5115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DABEA8D-716B-4B2B-A222-0CF8BB60029F}" type="pres">
      <dgm:prSet presAssocID="{9C99EDC0-3A4C-4A72-8C4D-1F3A0AF5115C}" presName="negativeSpace" presStyleCnt="0"/>
      <dgm:spPr/>
    </dgm:pt>
    <dgm:pt modelId="{8205B2A6-8031-4F48-AA81-DB5978D16C1F}" type="pres">
      <dgm:prSet presAssocID="{9C99EDC0-3A4C-4A72-8C4D-1F3A0AF5115C}" presName="childText" presStyleLbl="conFgAcc1" presStyleIdx="0" presStyleCnt="4">
        <dgm:presLayoutVars>
          <dgm:bulletEnabled val="1"/>
        </dgm:presLayoutVars>
      </dgm:prSet>
      <dgm:spPr/>
    </dgm:pt>
    <dgm:pt modelId="{6FF38305-44A8-4254-B41E-39F31AF01E2C}" type="pres">
      <dgm:prSet presAssocID="{2637FCBB-6FD9-41B6-86E1-3C53A43460BF}" presName="spaceBetweenRectangles" presStyleCnt="0"/>
      <dgm:spPr/>
    </dgm:pt>
    <dgm:pt modelId="{11B24595-5A32-42E2-9066-3621653BDF06}" type="pres">
      <dgm:prSet presAssocID="{91639CF4-CCAA-4E88-A0AC-3216B3E9F6E4}" presName="parentLin" presStyleCnt="0"/>
      <dgm:spPr/>
    </dgm:pt>
    <dgm:pt modelId="{6B43D961-D95F-4443-940B-3038C6B7861F}" type="pres">
      <dgm:prSet presAssocID="{91639CF4-CCAA-4E88-A0AC-3216B3E9F6E4}" presName="parentLeftMargin" presStyleLbl="node1" presStyleIdx="0" presStyleCnt="4"/>
      <dgm:spPr/>
    </dgm:pt>
    <dgm:pt modelId="{954290A3-D48A-4FBA-B2F2-AAF62785E194}" type="pres">
      <dgm:prSet presAssocID="{91639CF4-CCAA-4E88-A0AC-3216B3E9F6E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F34F51-E9A7-4406-85D8-F8F4E9461A59}" type="pres">
      <dgm:prSet presAssocID="{91639CF4-CCAA-4E88-A0AC-3216B3E9F6E4}" presName="negativeSpace" presStyleCnt="0"/>
      <dgm:spPr/>
    </dgm:pt>
    <dgm:pt modelId="{F6C180EB-939B-495A-A125-175DDAF7283B}" type="pres">
      <dgm:prSet presAssocID="{91639CF4-CCAA-4E88-A0AC-3216B3E9F6E4}" presName="childText" presStyleLbl="conFgAcc1" presStyleIdx="1" presStyleCnt="4">
        <dgm:presLayoutVars>
          <dgm:bulletEnabled val="1"/>
        </dgm:presLayoutVars>
      </dgm:prSet>
      <dgm:spPr/>
    </dgm:pt>
    <dgm:pt modelId="{864FD8DA-C6CC-4DBF-9D28-5B2ABB431994}" type="pres">
      <dgm:prSet presAssocID="{D7013D46-D1ED-4402-936A-10295F94F70D}" presName="spaceBetweenRectangles" presStyleCnt="0"/>
      <dgm:spPr/>
    </dgm:pt>
    <dgm:pt modelId="{508E00CF-B3A3-4057-BAC3-6AA0C77963CC}" type="pres">
      <dgm:prSet presAssocID="{7A58CEFC-325B-4C8D-93DA-4190E3B9F77D}" presName="parentLin" presStyleCnt="0"/>
      <dgm:spPr/>
    </dgm:pt>
    <dgm:pt modelId="{1E78F393-1C38-435B-861A-985464BBF487}" type="pres">
      <dgm:prSet presAssocID="{7A58CEFC-325B-4C8D-93DA-4190E3B9F77D}" presName="parentLeftMargin" presStyleLbl="node1" presStyleIdx="1" presStyleCnt="4"/>
      <dgm:spPr/>
    </dgm:pt>
    <dgm:pt modelId="{F4E59B98-57AE-4609-B90F-B9348D61B312}" type="pres">
      <dgm:prSet presAssocID="{7A58CEFC-325B-4C8D-93DA-4190E3B9F77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FEC74FA-FE43-48C3-B243-6451E724F122}" type="pres">
      <dgm:prSet presAssocID="{7A58CEFC-325B-4C8D-93DA-4190E3B9F77D}" presName="negativeSpace" presStyleCnt="0"/>
      <dgm:spPr/>
    </dgm:pt>
    <dgm:pt modelId="{C9B98AAF-17DE-40FD-9C55-11550019246D}" type="pres">
      <dgm:prSet presAssocID="{7A58CEFC-325B-4C8D-93DA-4190E3B9F77D}" presName="childText" presStyleLbl="conFgAcc1" presStyleIdx="2" presStyleCnt="4">
        <dgm:presLayoutVars>
          <dgm:bulletEnabled val="1"/>
        </dgm:presLayoutVars>
      </dgm:prSet>
      <dgm:spPr/>
    </dgm:pt>
    <dgm:pt modelId="{6C8188BB-C7C1-4E1F-8F5D-4A33410F54BE}" type="pres">
      <dgm:prSet presAssocID="{3D0DDEAD-27E1-44F6-A151-708D963CB8A1}" presName="spaceBetweenRectangles" presStyleCnt="0"/>
      <dgm:spPr/>
    </dgm:pt>
    <dgm:pt modelId="{F4205D96-1AC2-4F53-B1CC-C6FE0EF12AA2}" type="pres">
      <dgm:prSet presAssocID="{014A64E6-A6FF-4C0E-BE13-C46BC4736A23}" presName="parentLin" presStyleCnt="0"/>
      <dgm:spPr/>
    </dgm:pt>
    <dgm:pt modelId="{8490BE40-F13E-4F79-8278-EDDCFCCF20EC}" type="pres">
      <dgm:prSet presAssocID="{014A64E6-A6FF-4C0E-BE13-C46BC4736A23}" presName="parentLeftMargin" presStyleLbl="node1" presStyleIdx="2" presStyleCnt="4"/>
      <dgm:spPr/>
    </dgm:pt>
    <dgm:pt modelId="{347F966B-7C50-4BB9-BCB0-42FBE839BBA2}" type="pres">
      <dgm:prSet presAssocID="{014A64E6-A6FF-4C0E-BE13-C46BC4736A23}" presName="parentText" presStyleLbl="node1" presStyleIdx="3" presStyleCnt="4" custLinFactNeighborX="-9234" custLinFactNeighborY="2183">
        <dgm:presLayoutVars>
          <dgm:chMax val="0"/>
          <dgm:bulletEnabled val="1"/>
        </dgm:presLayoutVars>
      </dgm:prSet>
      <dgm:spPr/>
    </dgm:pt>
    <dgm:pt modelId="{FD690091-557C-49F6-BFCC-858416617BAD}" type="pres">
      <dgm:prSet presAssocID="{014A64E6-A6FF-4C0E-BE13-C46BC4736A23}" presName="negativeSpace" presStyleCnt="0"/>
      <dgm:spPr/>
    </dgm:pt>
    <dgm:pt modelId="{9F75064A-8DB6-421C-A83D-3FE8654A9D8D}" type="pres">
      <dgm:prSet presAssocID="{014A64E6-A6FF-4C0E-BE13-C46BC4736A2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E0E2423-5D99-4795-B193-CE97B8189544}" type="presOf" srcId="{014A64E6-A6FF-4C0E-BE13-C46BC4736A23}" destId="{8490BE40-F13E-4F79-8278-EDDCFCCF20EC}" srcOrd="0" destOrd="0" presId="urn:microsoft.com/office/officeart/2005/8/layout/list1"/>
    <dgm:cxn modelId="{736D9735-70DD-4FCE-AD33-7CC1DD048988}" srcId="{491C2684-A2A7-489A-9438-94D5665FBAEA}" destId="{91639CF4-CCAA-4E88-A0AC-3216B3E9F6E4}" srcOrd="1" destOrd="0" parTransId="{E7AB6A07-D2E5-44B4-AB5C-559211494515}" sibTransId="{D7013D46-D1ED-4402-936A-10295F94F70D}"/>
    <dgm:cxn modelId="{82E3E238-7823-40FD-88B4-F232D078DE0A}" type="presOf" srcId="{014A64E6-A6FF-4C0E-BE13-C46BC4736A23}" destId="{347F966B-7C50-4BB9-BCB0-42FBE839BBA2}" srcOrd="1" destOrd="0" presId="urn:microsoft.com/office/officeart/2005/8/layout/list1"/>
    <dgm:cxn modelId="{FAD5E938-3391-4428-A74C-88B452305FC4}" type="presOf" srcId="{9C99EDC0-3A4C-4A72-8C4D-1F3A0AF5115C}" destId="{2D2D263F-B977-406F-9B71-EE709A76DDFB}" srcOrd="1" destOrd="0" presId="urn:microsoft.com/office/officeart/2005/8/layout/list1"/>
    <dgm:cxn modelId="{6592CA44-1E79-4C12-98DF-5998BD4EC087}" type="presOf" srcId="{91639CF4-CCAA-4E88-A0AC-3216B3E9F6E4}" destId="{6B43D961-D95F-4443-940B-3038C6B7861F}" srcOrd="0" destOrd="0" presId="urn:microsoft.com/office/officeart/2005/8/layout/list1"/>
    <dgm:cxn modelId="{7D0C6278-324B-4D29-88B9-039299E94378}" type="presOf" srcId="{7A58CEFC-325B-4C8D-93DA-4190E3B9F77D}" destId="{F4E59B98-57AE-4609-B90F-B9348D61B312}" srcOrd="1" destOrd="0" presId="urn:microsoft.com/office/officeart/2005/8/layout/list1"/>
    <dgm:cxn modelId="{1D2CB3AE-C2B9-46DA-94DE-BC4474256810}" type="presOf" srcId="{9C99EDC0-3A4C-4A72-8C4D-1F3A0AF5115C}" destId="{CC3DAD78-F696-4BD6-8127-3BF7E4AD70C9}" srcOrd="0" destOrd="0" presId="urn:microsoft.com/office/officeart/2005/8/layout/list1"/>
    <dgm:cxn modelId="{BCFBEFC7-5380-4996-8890-A52988981B46}" srcId="{491C2684-A2A7-489A-9438-94D5665FBAEA}" destId="{7A58CEFC-325B-4C8D-93DA-4190E3B9F77D}" srcOrd="2" destOrd="0" parTransId="{09A4ED19-C9CE-4715-8148-EAD8AD2740CA}" sibTransId="{3D0DDEAD-27E1-44F6-A151-708D963CB8A1}"/>
    <dgm:cxn modelId="{4C9ABECE-89B2-4685-B042-A033FD0DE454}" type="presOf" srcId="{7A58CEFC-325B-4C8D-93DA-4190E3B9F77D}" destId="{1E78F393-1C38-435B-861A-985464BBF487}" srcOrd="0" destOrd="0" presId="urn:microsoft.com/office/officeart/2005/8/layout/list1"/>
    <dgm:cxn modelId="{9F59DDCE-3F2A-4B77-B97B-E71D6307908C}" srcId="{491C2684-A2A7-489A-9438-94D5665FBAEA}" destId="{014A64E6-A6FF-4C0E-BE13-C46BC4736A23}" srcOrd="3" destOrd="0" parTransId="{97E1B61E-2038-4AC0-9C5B-898343E38322}" sibTransId="{E6C762F2-6016-4593-B423-1616616346CE}"/>
    <dgm:cxn modelId="{FF7117D9-E28A-423F-A9A6-F12A402AD544}" type="presOf" srcId="{491C2684-A2A7-489A-9438-94D5665FBAEA}" destId="{EAEC2A59-6300-4E03-86AF-CB68442475ED}" srcOrd="0" destOrd="0" presId="urn:microsoft.com/office/officeart/2005/8/layout/list1"/>
    <dgm:cxn modelId="{D47B55E1-8248-44BD-9739-5B91109318AC}" srcId="{491C2684-A2A7-489A-9438-94D5665FBAEA}" destId="{9C99EDC0-3A4C-4A72-8C4D-1F3A0AF5115C}" srcOrd="0" destOrd="0" parTransId="{6B183019-6346-4E77-84BD-C3B7A1A53142}" sibTransId="{2637FCBB-6FD9-41B6-86E1-3C53A43460BF}"/>
    <dgm:cxn modelId="{9492F4F0-C87B-493C-BC60-5B739040C7BE}" type="presOf" srcId="{91639CF4-CCAA-4E88-A0AC-3216B3E9F6E4}" destId="{954290A3-D48A-4FBA-B2F2-AAF62785E194}" srcOrd="1" destOrd="0" presId="urn:microsoft.com/office/officeart/2005/8/layout/list1"/>
    <dgm:cxn modelId="{F217EB5A-798E-403B-8E93-C1C9AD9B3B0F}" type="presParOf" srcId="{EAEC2A59-6300-4E03-86AF-CB68442475ED}" destId="{507749F2-1BAF-4C7A-8921-8C97ABDE8C90}" srcOrd="0" destOrd="0" presId="urn:microsoft.com/office/officeart/2005/8/layout/list1"/>
    <dgm:cxn modelId="{2B4FD8DE-05F4-416E-BBD9-8FDFD335DE84}" type="presParOf" srcId="{507749F2-1BAF-4C7A-8921-8C97ABDE8C90}" destId="{CC3DAD78-F696-4BD6-8127-3BF7E4AD70C9}" srcOrd="0" destOrd="0" presId="urn:microsoft.com/office/officeart/2005/8/layout/list1"/>
    <dgm:cxn modelId="{D3133DFB-2069-4F93-A177-E32BC83E2B11}" type="presParOf" srcId="{507749F2-1BAF-4C7A-8921-8C97ABDE8C90}" destId="{2D2D263F-B977-406F-9B71-EE709A76DDFB}" srcOrd="1" destOrd="0" presId="urn:microsoft.com/office/officeart/2005/8/layout/list1"/>
    <dgm:cxn modelId="{EAAE7C34-7DBE-42B8-AA8B-ACACABA6F304}" type="presParOf" srcId="{EAEC2A59-6300-4E03-86AF-CB68442475ED}" destId="{DDABEA8D-716B-4B2B-A222-0CF8BB60029F}" srcOrd="1" destOrd="0" presId="urn:microsoft.com/office/officeart/2005/8/layout/list1"/>
    <dgm:cxn modelId="{AC69EAE2-12BE-4F84-8A6E-A5241AE630A0}" type="presParOf" srcId="{EAEC2A59-6300-4E03-86AF-CB68442475ED}" destId="{8205B2A6-8031-4F48-AA81-DB5978D16C1F}" srcOrd="2" destOrd="0" presId="urn:microsoft.com/office/officeart/2005/8/layout/list1"/>
    <dgm:cxn modelId="{B054AF8E-BEDB-44DF-865C-D48F3A4B07EA}" type="presParOf" srcId="{EAEC2A59-6300-4E03-86AF-CB68442475ED}" destId="{6FF38305-44A8-4254-B41E-39F31AF01E2C}" srcOrd="3" destOrd="0" presId="urn:microsoft.com/office/officeart/2005/8/layout/list1"/>
    <dgm:cxn modelId="{2FF9FB16-5362-47A4-864B-8A25667EEF90}" type="presParOf" srcId="{EAEC2A59-6300-4E03-86AF-CB68442475ED}" destId="{11B24595-5A32-42E2-9066-3621653BDF06}" srcOrd="4" destOrd="0" presId="urn:microsoft.com/office/officeart/2005/8/layout/list1"/>
    <dgm:cxn modelId="{180FBE10-42CA-4D0A-94B9-4F833DA1644F}" type="presParOf" srcId="{11B24595-5A32-42E2-9066-3621653BDF06}" destId="{6B43D961-D95F-4443-940B-3038C6B7861F}" srcOrd="0" destOrd="0" presId="urn:microsoft.com/office/officeart/2005/8/layout/list1"/>
    <dgm:cxn modelId="{86A0E46D-3C38-41AA-805D-C218B268F5EE}" type="presParOf" srcId="{11B24595-5A32-42E2-9066-3621653BDF06}" destId="{954290A3-D48A-4FBA-B2F2-AAF62785E194}" srcOrd="1" destOrd="0" presId="urn:microsoft.com/office/officeart/2005/8/layout/list1"/>
    <dgm:cxn modelId="{63CA00F7-E9DF-4751-9A5B-CCDE6ABD4269}" type="presParOf" srcId="{EAEC2A59-6300-4E03-86AF-CB68442475ED}" destId="{FBF34F51-E9A7-4406-85D8-F8F4E9461A59}" srcOrd="5" destOrd="0" presId="urn:microsoft.com/office/officeart/2005/8/layout/list1"/>
    <dgm:cxn modelId="{529564D3-FF00-4801-B8F8-24ECF1D901F6}" type="presParOf" srcId="{EAEC2A59-6300-4E03-86AF-CB68442475ED}" destId="{F6C180EB-939B-495A-A125-175DDAF7283B}" srcOrd="6" destOrd="0" presId="urn:microsoft.com/office/officeart/2005/8/layout/list1"/>
    <dgm:cxn modelId="{701EA59B-43CE-4758-886C-EB53AC9EE440}" type="presParOf" srcId="{EAEC2A59-6300-4E03-86AF-CB68442475ED}" destId="{864FD8DA-C6CC-4DBF-9D28-5B2ABB431994}" srcOrd="7" destOrd="0" presId="urn:microsoft.com/office/officeart/2005/8/layout/list1"/>
    <dgm:cxn modelId="{284E4FDD-3CDE-4CA3-9763-79FDA9EC7E9E}" type="presParOf" srcId="{EAEC2A59-6300-4E03-86AF-CB68442475ED}" destId="{508E00CF-B3A3-4057-BAC3-6AA0C77963CC}" srcOrd="8" destOrd="0" presId="urn:microsoft.com/office/officeart/2005/8/layout/list1"/>
    <dgm:cxn modelId="{85C1646A-90AC-4F16-B128-BFF15AF3E8F1}" type="presParOf" srcId="{508E00CF-B3A3-4057-BAC3-6AA0C77963CC}" destId="{1E78F393-1C38-435B-861A-985464BBF487}" srcOrd="0" destOrd="0" presId="urn:microsoft.com/office/officeart/2005/8/layout/list1"/>
    <dgm:cxn modelId="{C271DB53-A95B-4048-AD33-E707973B3968}" type="presParOf" srcId="{508E00CF-B3A3-4057-BAC3-6AA0C77963CC}" destId="{F4E59B98-57AE-4609-B90F-B9348D61B312}" srcOrd="1" destOrd="0" presId="urn:microsoft.com/office/officeart/2005/8/layout/list1"/>
    <dgm:cxn modelId="{AF283EAA-BB4D-4475-B9A2-50899135E31A}" type="presParOf" srcId="{EAEC2A59-6300-4E03-86AF-CB68442475ED}" destId="{7FEC74FA-FE43-48C3-B243-6451E724F122}" srcOrd="9" destOrd="0" presId="urn:microsoft.com/office/officeart/2005/8/layout/list1"/>
    <dgm:cxn modelId="{62D1669F-7386-4F75-961F-6B9683B934DC}" type="presParOf" srcId="{EAEC2A59-6300-4E03-86AF-CB68442475ED}" destId="{C9B98AAF-17DE-40FD-9C55-11550019246D}" srcOrd="10" destOrd="0" presId="urn:microsoft.com/office/officeart/2005/8/layout/list1"/>
    <dgm:cxn modelId="{C67EFF3D-6721-410E-BCF2-0AE6279543B6}" type="presParOf" srcId="{EAEC2A59-6300-4E03-86AF-CB68442475ED}" destId="{6C8188BB-C7C1-4E1F-8F5D-4A33410F54BE}" srcOrd="11" destOrd="0" presId="urn:microsoft.com/office/officeart/2005/8/layout/list1"/>
    <dgm:cxn modelId="{69F5AEF1-1691-4F4D-B913-8154D9292D8F}" type="presParOf" srcId="{EAEC2A59-6300-4E03-86AF-CB68442475ED}" destId="{F4205D96-1AC2-4F53-B1CC-C6FE0EF12AA2}" srcOrd="12" destOrd="0" presId="urn:microsoft.com/office/officeart/2005/8/layout/list1"/>
    <dgm:cxn modelId="{BDCC7078-2B35-47C5-9168-F8B24A199CF0}" type="presParOf" srcId="{F4205D96-1AC2-4F53-B1CC-C6FE0EF12AA2}" destId="{8490BE40-F13E-4F79-8278-EDDCFCCF20EC}" srcOrd="0" destOrd="0" presId="urn:microsoft.com/office/officeart/2005/8/layout/list1"/>
    <dgm:cxn modelId="{7E23C182-6009-40CA-BF84-0526B40FB68C}" type="presParOf" srcId="{F4205D96-1AC2-4F53-B1CC-C6FE0EF12AA2}" destId="{347F966B-7C50-4BB9-BCB0-42FBE839BBA2}" srcOrd="1" destOrd="0" presId="urn:microsoft.com/office/officeart/2005/8/layout/list1"/>
    <dgm:cxn modelId="{AC42FBD2-0A13-43DF-AB68-C725152B4824}" type="presParOf" srcId="{EAEC2A59-6300-4E03-86AF-CB68442475ED}" destId="{FD690091-557C-49F6-BFCC-858416617BAD}" srcOrd="13" destOrd="0" presId="urn:microsoft.com/office/officeart/2005/8/layout/list1"/>
    <dgm:cxn modelId="{BC039BA0-2803-46F4-99B6-6949B6402331}" type="presParOf" srcId="{EAEC2A59-6300-4E03-86AF-CB68442475ED}" destId="{9F75064A-8DB6-421C-A83D-3FE8654A9D8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5B2A6-8031-4F48-AA81-DB5978D16C1F}">
      <dsp:nvSpPr>
        <dsp:cNvPr id="0" name=""/>
        <dsp:cNvSpPr/>
      </dsp:nvSpPr>
      <dsp:spPr>
        <a:xfrm>
          <a:off x="0" y="40368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D263F-B977-406F-9B71-EE709A76DDFB}">
      <dsp:nvSpPr>
        <dsp:cNvPr id="0" name=""/>
        <dsp:cNvSpPr/>
      </dsp:nvSpPr>
      <dsp:spPr>
        <a:xfrm>
          <a:off x="295438" y="99509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Introduction</a:t>
          </a:r>
        </a:p>
      </dsp:txBody>
      <dsp:txXfrm>
        <a:off x="327141" y="131212"/>
        <a:ext cx="5310223" cy="586034"/>
      </dsp:txXfrm>
    </dsp:sp>
    <dsp:sp modelId="{F6C180EB-939B-495A-A125-175DDAF7283B}">
      <dsp:nvSpPr>
        <dsp:cNvPr id="0" name=""/>
        <dsp:cNvSpPr/>
      </dsp:nvSpPr>
      <dsp:spPr>
        <a:xfrm>
          <a:off x="0" y="140160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290A3-D48A-4FBA-B2F2-AAF62785E194}">
      <dsp:nvSpPr>
        <dsp:cNvPr id="0" name=""/>
        <dsp:cNvSpPr/>
      </dsp:nvSpPr>
      <dsp:spPr>
        <a:xfrm>
          <a:off x="383830" y="107688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Nutrition Anthropometry</a:t>
          </a:r>
        </a:p>
      </dsp:txBody>
      <dsp:txXfrm>
        <a:off x="415533" y="1108584"/>
        <a:ext cx="5310223" cy="586034"/>
      </dsp:txXfrm>
    </dsp:sp>
    <dsp:sp modelId="{C9B98AAF-17DE-40FD-9C55-11550019246D}">
      <dsp:nvSpPr>
        <dsp:cNvPr id="0" name=""/>
        <dsp:cNvSpPr/>
      </dsp:nvSpPr>
      <dsp:spPr>
        <a:xfrm>
          <a:off x="0" y="239952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59B98-57AE-4609-B90F-B9348D61B312}">
      <dsp:nvSpPr>
        <dsp:cNvPr id="0" name=""/>
        <dsp:cNvSpPr/>
      </dsp:nvSpPr>
      <dsp:spPr>
        <a:xfrm>
          <a:off x="383830" y="207480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Dietary assessment </a:t>
          </a:r>
        </a:p>
      </dsp:txBody>
      <dsp:txXfrm>
        <a:off x="415533" y="2106504"/>
        <a:ext cx="5310223" cy="586034"/>
      </dsp:txXfrm>
    </dsp:sp>
    <dsp:sp modelId="{9F75064A-8DB6-421C-A83D-3FE8654A9D8D}">
      <dsp:nvSpPr>
        <dsp:cNvPr id="0" name=""/>
        <dsp:cNvSpPr/>
      </dsp:nvSpPr>
      <dsp:spPr>
        <a:xfrm>
          <a:off x="0" y="339744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F966B-7C50-4BB9-BCB0-42FBE839BBA2}">
      <dsp:nvSpPr>
        <dsp:cNvPr id="0" name=""/>
        <dsp:cNvSpPr/>
      </dsp:nvSpPr>
      <dsp:spPr>
        <a:xfrm>
          <a:off x="383830" y="307272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Food systems and Climate Change</a:t>
          </a:r>
        </a:p>
      </dsp:txBody>
      <dsp:txXfrm>
        <a:off x="415533" y="3104424"/>
        <a:ext cx="5310223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5B2A6-8031-4F48-AA81-DB5978D16C1F}">
      <dsp:nvSpPr>
        <dsp:cNvPr id="0" name=""/>
        <dsp:cNvSpPr/>
      </dsp:nvSpPr>
      <dsp:spPr>
        <a:xfrm>
          <a:off x="0" y="40368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D263F-B977-406F-9B71-EE709A76DDFB}">
      <dsp:nvSpPr>
        <dsp:cNvPr id="0" name=""/>
        <dsp:cNvSpPr/>
      </dsp:nvSpPr>
      <dsp:spPr>
        <a:xfrm>
          <a:off x="383830" y="7896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Introduction</a:t>
          </a:r>
        </a:p>
      </dsp:txBody>
      <dsp:txXfrm>
        <a:off x="415533" y="110664"/>
        <a:ext cx="5310223" cy="586034"/>
      </dsp:txXfrm>
    </dsp:sp>
    <dsp:sp modelId="{F6C180EB-939B-495A-A125-175DDAF7283B}">
      <dsp:nvSpPr>
        <dsp:cNvPr id="0" name=""/>
        <dsp:cNvSpPr/>
      </dsp:nvSpPr>
      <dsp:spPr>
        <a:xfrm>
          <a:off x="0" y="140160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290A3-D48A-4FBA-B2F2-AAF62785E194}">
      <dsp:nvSpPr>
        <dsp:cNvPr id="0" name=""/>
        <dsp:cNvSpPr/>
      </dsp:nvSpPr>
      <dsp:spPr>
        <a:xfrm>
          <a:off x="383830" y="107688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Nutrition Anthropometry</a:t>
          </a:r>
        </a:p>
      </dsp:txBody>
      <dsp:txXfrm>
        <a:off x="415533" y="1108584"/>
        <a:ext cx="5310223" cy="586034"/>
      </dsp:txXfrm>
    </dsp:sp>
    <dsp:sp modelId="{C9B98AAF-17DE-40FD-9C55-11550019246D}">
      <dsp:nvSpPr>
        <dsp:cNvPr id="0" name=""/>
        <dsp:cNvSpPr/>
      </dsp:nvSpPr>
      <dsp:spPr>
        <a:xfrm>
          <a:off x="0" y="239952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59B98-57AE-4609-B90F-B9348D61B312}">
      <dsp:nvSpPr>
        <dsp:cNvPr id="0" name=""/>
        <dsp:cNvSpPr/>
      </dsp:nvSpPr>
      <dsp:spPr>
        <a:xfrm>
          <a:off x="383830" y="207480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Dietary assessment </a:t>
          </a:r>
        </a:p>
      </dsp:txBody>
      <dsp:txXfrm>
        <a:off x="415533" y="2106504"/>
        <a:ext cx="5310223" cy="586034"/>
      </dsp:txXfrm>
    </dsp:sp>
    <dsp:sp modelId="{9F75064A-8DB6-421C-A83D-3FE8654A9D8D}">
      <dsp:nvSpPr>
        <dsp:cNvPr id="0" name=""/>
        <dsp:cNvSpPr/>
      </dsp:nvSpPr>
      <dsp:spPr>
        <a:xfrm>
          <a:off x="0" y="339744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F966B-7C50-4BB9-BCB0-42FBE839BBA2}">
      <dsp:nvSpPr>
        <dsp:cNvPr id="0" name=""/>
        <dsp:cNvSpPr/>
      </dsp:nvSpPr>
      <dsp:spPr>
        <a:xfrm>
          <a:off x="383830" y="307272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Food systems and climate change</a:t>
          </a:r>
        </a:p>
      </dsp:txBody>
      <dsp:txXfrm>
        <a:off x="415533" y="3104424"/>
        <a:ext cx="5310223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5B2A6-8031-4F48-AA81-DB5978D16C1F}">
      <dsp:nvSpPr>
        <dsp:cNvPr id="0" name=""/>
        <dsp:cNvSpPr/>
      </dsp:nvSpPr>
      <dsp:spPr>
        <a:xfrm>
          <a:off x="0" y="40368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D263F-B977-406F-9B71-EE709A76DDFB}">
      <dsp:nvSpPr>
        <dsp:cNvPr id="0" name=""/>
        <dsp:cNvSpPr/>
      </dsp:nvSpPr>
      <dsp:spPr>
        <a:xfrm>
          <a:off x="383830" y="7896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Introduction</a:t>
          </a:r>
        </a:p>
      </dsp:txBody>
      <dsp:txXfrm>
        <a:off x="415533" y="110664"/>
        <a:ext cx="5310223" cy="586034"/>
      </dsp:txXfrm>
    </dsp:sp>
    <dsp:sp modelId="{F6C180EB-939B-495A-A125-175DDAF7283B}">
      <dsp:nvSpPr>
        <dsp:cNvPr id="0" name=""/>
        <dsp:cNvSpPr/>
      </dsp:nvSpPr>
      <dsp:spPr>
        <a:xfrm>
          <a:off x="0" y="140160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290A3-D48A-4FBA-B2F2-AAF62785E194}">
      <dsp:nvSpPr>
        <dsp:cNvPr id="0" name=""/>
        <dsp:cNvSpPr/>
      </dsp:nvSpPr>
      <dsp:spPr>
        <a:xfrm>
          <a:off x="383830" y="107688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Nutrition Anthropometry</a:t>
          </a:r>
        </a:p>
      </dsp:txBody>
      <dsp:txXfrm>
        <a:off x="415533" y="1108584"/>
        <a:ext cx="5310223" cy="586034"/>
      </dsp:txXfrm>
    </dsp:sp>
    <dsp:sp modelId="{C9B98AAF-17DE-40FD-9C55-11550019246D}">
      <dsp:nvSpPr>
        <dsp:cNvPr id="0" name=""/>
        <dsp:cNvSpPr/>
      </dsp:nvSpPr>
      <dsp:spPr>
        <a:xfrm>
          <a:off x="0" y="239952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59B98-57AE-4609-B90F-B9348D61B312}">
      <dsp:nvSpPr>
        <dsp:cNvPr id="0" name=""/>
        <dsp:cNvSpPr/>
      </dsp:nvSpPr>
      <dsp:spPr>
        <a:xfrm>
          <a:off x="383830" y="207480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Dietary assessment </a:t>
          </a:r>
        </a:p>
      </dsp:txBody>
      <dsp:txXfrm>
        <a:off x="415533" y="2106504"/>
        <a:ext cx="5310223" cy="586034"/>
      </dsp:txXfrm>
    </dsp:sp>
    <dsp:sp modelId="{9F75064A-8DB6-421C-A83D-3FE8654A9D8D}">
      <dsp:nvSpPr>
        <dsp:cNvPr id="0" name=""/>
        <dsp:cNvSpPr/>
      </dsp:nvSpPr>
      <dsp:spPr>
        <a:xfrm>
          <a:off x="0" y="339744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F966B-7C50-4BB9-BCB0-42FBE839BBA2}">
      <dsp:nvSpPr>
        <dsp:cNvPr id="0" name=""/>
        <dsp:cNvSpPr/>
      </dsp:nvSpPr>
      <dsp:spPr>
        <a:xfrm>
          <a:off x="383830" y="307272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Food Systems and Climate change</a:t>
          </a:r>
        </a:p>
      </dsp:txBody>
      <dsp:txXfrm>
        <a:off x="415533" y="3104424"/>
        <a:ext cx="5310223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5B2A6-8031-4F48-AA81-DB5978D16C1F}">
      <dsp:nvSpPr>
        <dsp:cNvPr id="0" name=""/>
        <dsp:cNvSpPr/>
      </dsp:nvSpPr>
      <dsp:spPr>
        <a:xfrm>
          <a:off x="0" y="40368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D263F-B977-406F-9B71-EE709A76DDFB}">
      <dsp:nvSpPr>
        <dsp:cNvPr id="0" name=""/>
        <dsp:cNvSpPr/>
      </dsp:nvSpPr>
      <dsp:spPr>
        <a:xfrm>
          <a:off x="383830" y="7896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Introduction</a:t>
          </a:r>
        </a:p>
      </dsp:txBody>
      <dsp:txXfrm>
        <a:off x="415533" y="110664"/>
        <a:ext cx="5310223" cy="586034"/>
      </dsp:txXfrm>
    </dsp:sp>
    <dsp:sp modelId="{F6C180EB-939B-495A-A125-175DDAF7283B}">
      <dsp:nvSpPr>
        <dsp:cNvPr id="0" name=""/>
        <dsp:cNvSpPr/>
      </dsp:nvSpPr>
      <dsp:spPr>
        <a:xfrm>
          <a:off x="0" y="140160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290A3-D48A-4FBA-B2F2-AAF62785E194}">
      <dsp:nvSpPr>
        <dsp:cNvPr id="0" name=""/>
        <dsp:cNvSpPr/>
      </dsp:nvSpPr>
      <dsp:spPr>
        <a:xfrm>
          <a:off x="383830" y="107688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Nutrition Anthropometry</a:t>
          </a:r>
        </a:p>
      </dsp:txBody>
      <dsp:txXfrm>
        <a:off x="415533" y="1108584"/>
        <a:ext cx="5310223" cy="586034"/>
      </dsp:txXfrm>
    </dsp:sp>
    <dsp:sp modelId="{C9B98AAF-17DE-40FD-9C55-11550019246D}">
      <dsp:nvSpPr>
        <dsp:cNvPr id="0" name=""/>
        <dsp:cNvSpPr/>
      </dsp:nvSpPr>
      <dsp:spPr>
        <a:xfrm>
          <a:off x="0" y="239952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59B98-57AE-4609-B90F-B9348D61B312}">
      <dsp:nvSpPr>
        <dsp:cNvPr id="0" name=""/>
        <dsp:cNvSpPr/>
      </dsp:nvSpPr>
      <dsp:spPr>
        <a:xfrm>
          <a:off x="383830" y="2074801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Dietary assessment </a:t>
          </a:r>
        </a:p>
      </dsp:txBody>
      <dsp:txXfrm>
        <a:off x="415533" y="2106504"/>
        <a:ext cx="5310223" cy="586034"/>
      </dsp:txXfrm>
    </dsp:sp>
    <dsp:sp modelId="{9F75064A-8DB6-421C-A83D-3FE8654A9D8D}">
      <dsp:nvSpPr>
        <dsp:cNvPr id="0" name=""/>
        <dsp:cNvSpPr/>
      </dsp:nvSpPr>
      <dsp:spPr>
        <a:xfrm>
          <a:off x="0" y="3397441"/>
          <a:ext cx="767661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F966B-7C50-4BB9-BCB0-42FBE839BBA2}">
      <dsp:nvSpPr>
        <dsp:cNvPr id="0" name=""/>
        <dsp:cNvSpPr/>
      </dsp:nvSpPr>
      <dsp:spPr>
        <a:xfrm>
          <a:off x="348387" y="3086898"/>
          <a:ext cx="5373629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110" tIns="0" rIns="20311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Food Systems and Climate change</a:t>
          </a:r>
        </a:p>
      </dsp:txBody>
      <dsp:txXfrm>
        <a:off x="380090" y="3118601"/>
        <a:ext cx="5310223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48FEA-2507-457F-9340-61A5B9168223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599EE-37C1-48F2-9680-115A9092A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9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72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Skinfold calipers to assess body fat 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82841-D69C-4207-A8A1-EEB8105764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99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50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599EE-37C1-48F2-9680-115A9092AB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08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8D52E-CFEA-6447-8B96-8423DF20C2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Lecture 1 | January 31,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53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180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2D637-E923-F24A-A0FC-94366DD81A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Lecture 1 | January 31,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19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82841-D69C-4207-A8A1-EEB8105764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2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Typo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AFFDC-A262-C44D-BACC-DA59214C511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Lecture 1 | January 31,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4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459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1BDFC-4AB2-E641-AECC-B4C194B129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213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3 Key</a:t>
            </a:r>
            <a:r>
              <a:rPr lang="en-US" baseline="0" dirty="0"/>
              <a:t> observations:</a:t>
            </a:r>
          </a:p>
          <a:p>
            <a:pPr marL="232943" indent="-232943">
              <a:buAutoNum type="arabicPeriod"/>
            </a:pPr>
            <a:r>
              <a:rPr lang="en-US" dirty="0"/>
              <a:t>SDGs</a:t>
            </a:r>
            <a:r>
              <a:rPr lang="en-US" baseline="0" dirty="0"/>
              <a:t> Goal No. 2: Nutrition is mentioned explicitly (unlike MDGs)</a:t>
            </a:r>
          </a:p>
          <a:p>
            <a:pPr marL="232943" indent="-232943">
              <a:buAutoNum type="arabicPeriod"/>
            </a:pPr>
            <a:r>
              <a:rPr lang="en-US" baseline="0" dirty="0"/>
              <a:t>Sub section 2.1: Not limited to hunger and food quantity but also addresses nutrition quality</a:t>
            </a:r>
          </a:p>
          <a:p>
            <a:pPr marL="232943" indent="-232943">
              <a:buAutoNum type="arabicPeriod"/>
            </a:pPr>
            <a:r>
              <a:rPr lang="en-US" baseline="0" dirty="0"/>
              <a:t>Subsection 2.2: includes WHA nutrition targets BUT only 2 out of 6; that is stunting and wasting in children under 5 years of age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4AFCB-E189-0744-A56A-FA849395AC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Lecture 1 | January 31,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407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2D637-E923-F24A-A0FC-94366DD81A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Lecture 1 | January 31,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646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7D919-41D8-1542-B497-313D23C780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Lecture 1 | January 31,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75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37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D911D-F49C-9940-836E-C7F3C8EFE4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Lecture 1 | January 31,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30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food balance sheets.  Estimates based</a:t>
            </a:r>
            <a:r>
              <a:rPr lang="en-US" baseline="0" dirty="0"/>
              <a:t> on </a:t>
            </a:r>
            <a:r>
              <a:rPr lang="en-US" dirty="0"/>
              <a:t>daily dietary energy consumption.</a:t>
            </a:r>
          </a:p>
          <a:p>
            <a:r>
              <a:rPr lang="en-US" dirty="0"/>
              <a:t>Reasons why hunger has increased :</a:t>
            </a:r>
            <a:r>
              <a:rPr lang="en-US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Weak, stagnant or deteriorating economic conditions are underlying causes of increasing poverty and undernourishment.; Economic slowdowns and downturns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  <a:latin typeface="Times New Roman" panose="02020603050405020304" pitchFamily="18" charset="0"/>
              </a:rPr>
              <a:t>Rising consumer food prices during the pandemic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  <a:latin typeface="Times New Roman" panose="02020603050405020304" pitchFamily="18" charset="0"/>
              </a:rPr>
              <a:t>war in Ukraine is disrupting supply chains and further affecting prices of grain, fertilizer and energy.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 | January 31, 2020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1BDFC-4AB2-E641-AECC-B4C194B129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578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60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>
            <a:extLst>
              <a:ext uri="{FF2B5EF4-FFF2-40B4-BE49-F238E27FC236}">
                <a16:creationId xmlns:a16="http://schemas.microsoft.com/office/drawing/2014/main" id="{34ECA769-4AE4-4E84-9B53-625143570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47FE24D0-402F-4691-B45E-AB4135C9A30E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altLang="en-US">
                <a:latin typeface="Arial" panose="020B0604020202020204" pitchFamily="34" charset="0"/>
                <a:cs typeface="msgothic" charset="0"/>
              </a:rPr>
              <a:t>Fig Nutrition through the life course—proposed causal links13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43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4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 participants</a:t>
            </a:r>
            <a:r>
              <a:rPr lang="en-US" baseline="0" dirty="0"/>
              <a:t> into breakout rooms for 5 minutes</a:t>
            </a:r>
          </a:p>
          <a:p>
            <a:r>
              <a:rPr lang="en-US" i="0" baseline="0" dirty="0"/>
              <a:t>I</a:t>
            </a:r>
            <a:r>
              <a:rPr lang="en-US" baseline="0" dirty="0"/>
              <a:t>nclude a report-back before we go to the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78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food balance sheets.  Estimates based</a:t>
            </a:r>
            <a:r>
              <a:rPr lang="en-US" baseline="0" dirty="0"/>
              <a:t> on </a:t>
            </a:r>
            <a:r>
              <a:rPr lang="en-US" dirty="0"/>
              <a:t>daily dietary energy consumption.</a:t>
            </a:r>
          </a:p>
          <a:p>
            <a:r>
              <a:rPr lang="en-US" dirty="0"/>
              <a:t>Reasons why hunger has increased :</a:t>
            </a:r>
            <a:r>
              <a:rPr lang="en-US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Weak, stagnant or deteriorating economic conditions are underlying causes of increasing poverty and undernourishment.; Economic slowdowns and downturns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  <a:latin typeface="Times New Roman" panose="02020603050405020304" pitchFamily="18" charset="0"/>
              </a:rPr>
              <a:t>Rising consumer food prices during the pandemic</a:t>
            </a:r>
          </a:p>
          <a:p>
            <a:pPr marL="171450" indent="-171450">
              <a:buFontTx/>
              <a:buChar char="-"/>
            </a:pPr>
            <a:r>
              <a:rPr lang="en-US" dirty="0">
                <a:effectLst/>
                <a:latin typeface="Times New Roman" panose="02020603050405020304" pitchFamily="18" charset="0"/>
              </a:rPr>
              <a:t>war in Ukraine is disrupting supply chains and further affecting prices of grain, fertilizer and energy.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Lecture 1 | January 31, 2020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A1BDFC-4AB2-E641-AECC-B4C194B129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885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32201-B298-4C46-A988-6B0B4337D1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22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8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12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44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035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2A670-E31E-4525-8F0E-E24F2549A4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1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0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9D754-06B1-4A40-A752-A5DF02B364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085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https://www.anh-academy.org/sites/default/files/FEWG_TechnicalBrief_low.pdf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26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https://www.techgistafrica.com/business/agribusiness-how-technology-is-transforming-supply-chains/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416EF-A85D-4564-A647-1A14ADD8990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23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82841-D69C-4207-A8A1-EEB8105764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68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https://www.karger.com/Article/Pdf/452374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416EF-A85D-4564-A647-1A14ADD8990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112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https://www.frontiersin.org/articles/10.3389/fclim.2022.941842/full</a:t>
            </a:r>
          </a:p>
        </p:txBody>
      </p:sp>
    </p:spTree>
    <p:extLst>
      <p:ext uri="{BB962C8B-B14F-4D97-AF65-F5344CB8AC3E}">
        <p14:creationId xmlns:p14="http://schemas.microsoft.com/office/powerpoint/2010/main" val="91117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https://research.wri.org/sites/default/files/2019-07/WRR_Food_Full_Report_0.pdf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05D43-4472-413D-AC28-2B95110113E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201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https://www.rockefellerfoundation.org/wp-content/uploads/SDG-Target-12.3-on-Food-Loss-and-Waste_2017-Progress-Report.pdf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05D43-4472-413D-AC28-2B95110113E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84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https://research.wri.org/sites/default/files/2019-07/WRR_Food_Full_Report_0.pdf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05D43-4472-413D-AC28-2B95110113E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924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https://research.wri.org/sites/default/files/2019-07/WRR_Food_Full_Report_0.pdf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05D43-4472-413D-AC28-2B95110113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75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https://www.nature.com/articles/s41572-021-00329-3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599EE-37C1-48F2-9680-115A9092AB6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711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https://www.annualreviews.org/doi/10.1146/annurev-publhealth-031816-044356?url_ver=Z39.88-2003&amp;rfr_id=ori%3Arid%3Acrossref.org&amp;rfr_dat=cr_pub++0pubmed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416EF-A85D-4564-A647-1A14ADD8990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05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05D43-4472-413D-AC28-2B95110113E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83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EEF1F6-4B1E-4115-BE49-3E9A87504465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20738" y="1006475"/>
            <a:ext cx="6129337" cy="3448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85863" y="4787900"/>
            <a:ext cx="5407025" cy="51006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 dirty="0">
              <a:latin typeface="Arial" panose="020B0604020202020204" pitchFamily="34" charset="0"/>
              <a:cs typeface="Baekmuk Batang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526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515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https://www.frontiersin.org/articles/10.3389/fclim.2022.941842/full</a:t>
            </a:r>
          </a:p>
        </p:txBody>
      </p:sp>
    </p:spTree>
    <p:extLst>
      <p:ext uri="{BB962C8B-B14F-4D97-AF65-F5344CB8AC3E}">
        <p14:creationId xmlns:p14="http://schemas.microsoft.com/office/powerpoint/2010/main" val="65923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Vs. 21.3% in Asia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39D754-06B1-4A40-A752-A5DF02B364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01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D30AD-9A69-8F43-9782-0D474B257F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Lecture 1 | January 31,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16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32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1BDFC-4AB2-E641-AECC-B4C194B129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1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5CA6-C3F5-48B8-8BA0-54F8AF411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DBE56-F8F9-4A34-89B6-69468041B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AE5BC-F5A8-42A1-903E-B415E8DFE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F725D-8784-4018-9D6A-92163D13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C885-87C2-48BD-B22D-0618D3AD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4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2BA9-3ED5-45AB-BAB4-212F3EF6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3618E-30A3-4C2E-B6F9-7BAF99E5D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BFD56-8DA0-4819-B05E-A99E4D09B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DC926-BF0C-4F0F-88C1-B6181E398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BD6DC-BF90-450C-9FC9-E8E9046F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6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97A107-447D-4A9E-8754-FA12F7919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2029F-7446-4F10-B7EB-31179CC82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8E2A-6BDA-46FF-AB46-C8388337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1114F-A4A6-42E0-B0B7-30354E4A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72A41-501A-45B3-9424-E464768D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81" y="248771"/>
            <a:ext cx="11822279" cy="7155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500" b="0" i="0"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81981" y="1213124"/>
            <a:ext cx="11822279" cy="16182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333" b="0" i="0">
                <a:solidFill>
                  <a:srgbClr val="003262"/>
                </a:solidFill>
                <a:latin typeface="+mn-lt"/>
              </a:defRPr>
            </a:lvl1pPr>
            <a:lvl2pPr>
              <a:defRPr sz="1833" b="0" i="0">
                <a:solidFill>
                  <a:srgbClr val="003262"/>
                </a:solidFill>
                <a:latin typeface="+mn-lt"/>
              </a:defRPr>
            </a:lvl2pPr>
            <a:lvl3pPr>
              <a:defRPr sz="1833" b="0" i="0">
                <a:solidFill>
                  <a:srgbClr val="003262"/>
                </a:solidFill>
                <a:latin typeface="+mn-lt"/>
              </a:defRPr>
            </a:lvl3pPr>
            <a:lvl4pPr>
              <a:defRPr sz="1667" b="0" i="0">
                <a:solidFill>
                  <a:srgbClr val="003262"/>
                </a:solidFill>
                <a:latin typeface="+mn-lt"/>
              </a:defRPr>
            </a:lvl4pPr>
            <a:lvl5pPr>
              <a:defRPr sz="1500" b="0" i="0">
                <a:solidFill>
                  <a:srgbClr val="003262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09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1309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2107-771E-1F0A-6309-100066482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6A5BE-879F-D371-0A74-6EC09C347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96928-271E-9AE7-15D3-E9B21651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D5BC8-118A-2E80-EE41-9A85E29C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5771B-C2E8-1319-3BE3-08832A39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17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259B3-BA72-4D0C-C9A9-E96BE200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B8D40-6887-0F41-5C3F-5781FE46C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036B1-365F-017E-3099-DAFCAAE8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A3B6-F9A8-CDB2-44DE-BC5A7FD4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D9F1E-A411-2D02-3F7B-0D4C6FAA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21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4525-3BC2-28BD-0D5A-DABDFF37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BB98B-823D-46E7-2AD7-4A8FC6D1A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73E13-15E6-AE39-3813-C6FE84408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39214-F7A2-48E0-2054-527AE5B3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2C1D9-B1E9-B8FC-BC9E-642C82A4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01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5936-1995-F39E-4B96-B40D9B10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0D5FC-4CDF-20CD-9A24-CF24042B0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45471-A18D-9B70-8EE4-C0113085E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0A059-1D25-BA31-F2C8-C478693B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220E7-6E00-DBAF-231A-399DB7D82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D5212-790E-1F90-AF2E-C16EF57D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9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93CD-EC33-66A9-BB57-01C33DC5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83D58-BE89-B395-4B0E-2C4B6C8D5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928F1-2FF8-2528-CF5F-68D10E785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ECC40-6C67-CBF9-3D0A-E771C50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C1E43-AA70-59F0-2083-098C2E9A1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B0D62-53C1-B7F1-FE79-A63CAA2D4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C4F611-5651-5643-E713-28CBF54C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B415AA-E0B0-3675-641E-CC78590E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549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33B4-5CDD-9737-71AE-7BAC5487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91AE7-9FBB-5D51-F403-CD50CCD1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F202A-416E-DFA0-76B7-9FCA46F18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55E77-E912-579D-6F3C-5EFF856E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9B74-D52F-4ACC-B477-82FE3AEA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ABB3-37D1-462C-B269-0522CC7DF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FEBC5-57A2-49E3-B692-D311EDF4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E690F-8A11-4609-B0C7-5D49688B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96527-1532-41E1-918C-E60A485E1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01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9C912-A605-4443-6FC2-433C9F18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AB66B-3B3E-AAF8-8C69-E5717FF46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ABC18-FED7-5492-2DEE-0BA2F323F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76D1-ED08-9B2F-8157-2D3B6399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968AB-6C95-76A4-B1AD-F04A77122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DF2C8-9899-74AE-D456-F39811EAB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681B0-D5E3-EDDC-D1E3-A865A8AD1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390C9-FC66-A5A7-01E2-C5521B69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E1614-86FF-8AB2-9A9E-A31A23F8F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8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2D60-DDC9-A8B4-15C0-A1E9117F2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0031E-3A5F-DC0A-672F-5A6661E74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0B5C2-EC7C-8F29-A024-5210F0AAA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731C3-A088-35FD-2447-4C20CB02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F296D-534D-1FB9-2485-FE72AE62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FA68A-3E23-A3ED-DCBC-4614905D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51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B85F-D33B-012B-8B9D-58FA2E17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24475-7B5B-F116-C041-5A7313A61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98726-54B4-A568-F90D-31E7F97E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B17AC-6F6C-916B-A5A2-207B911F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14943-BD86-6C7D-3425-949912B9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47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7C46A-FE0B-D2F2-0A6B-4FF447760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3CFA7-7BD5-C3F2-7350-2006F82C6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F1967-3FFF-C1DB-5E47-82B99BC5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EB36-06F8-5C22-7413-6A812E110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6B182-D48D-8A1C-D7BC-F8560996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8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81" y="248771"/>
            <a:ext cx="11822279" cy="7155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500" b="0" i="0"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81981" y="1213124"/>
            <a:ext cx="11822279" cy="16182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333" b="0" i="0">
                <a:solidFill>
                  <a:srgbClr val="003262"/>
                </a:solidFill>
                <a:latin typeface="+mn-lt"/>
              </a:defRPr>
            </a:lvl1pPr>
            <a:lvl2pPr>
              <a:defRPr sz="1833" b="0" i="0">
                <a:solidFill>
                  <a:srgbClr val="003262"/>
                </a:solidFill>
                <a:latin typeface="+mn-lt"/>
              </a:defRPr>
            </a:lvl2pPr>
            <a:lvl3pPr>
              <a:defRPr sz="1833" b="0" i="0">
                <a:solidFill>
                  <a:srgbClr val="003262"/>
                </a:solidFill>
                <a:latin typeface="+mn-lt"/>
              </a:defRPr>
            </a:lvl3pPr>
            <a:lvl4pPr>
              <a:defRPr sz="1667" b="0" i="0">
                <a:solidFill>
                  <a:srgbClr val="003262"/>
                </a:solidFill>
                <a:latin typeface="+mn-lt"/>
              </a:defRPr>
            </a:lvl4pPr>
            <a:lvl5pPr>
              <a:defRPr sz="1500" b="0" i="0">
                <a:solidFill>
                  <a:srgbClr val="003262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07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B9A1-8871-4463-918D-B266B11D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AD648-6F50-481E-9E99-19F9FB586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84389-FC34-4293-916E-41E4E4AAC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84D0B-5E1F-4511-880B-D75B7302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E901A-0703-4FB4-8EA5-9A1E551E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4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6FFF-E961-4823-B0A2-942D586E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DD7BA-DAE3-4ADD-8B99-EA3D07965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6161E-7455-427F-89F9-EA5EA6B06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43D2C-EFA9-4EC9-815C-58305C45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76422-139E-439D-942F-B40B26EE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720E-72B0-4C9E-A8C8-0F9E89000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9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DB5E-0386-4E2C-B820-132A8925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6D63E-791E-413C-9DA0-008556C72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F9C4D-26B7-4F2C-AA0A-19225CF9D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264929-FB25-42EF-9B98-3FA053BB1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45A11-403D-4AA7-A9EA-51D45FF12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3A4FC-CC07-47C2-AA34-7F68E95E3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4A766-BA92-4760-B8DF-6A5A1127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AE132-C831-49CB-A241-8D25EF400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ED20-63E7-411E-A84A-BEA1B77D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7585F-2F64-433A-AD1D-AA9FF9799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FE360-4EDC-4F6C-985E-F106F38E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AB387-72D1-4C2B-AD0F-7A3F1AC4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0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E13604-7D12-4530-BCC4-509381011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362A88-2BB1-488C-85A2-F2F597B1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0F32C-D596-431D-B37C-005B58E9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6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5803-0385-4EB4-82C2-3DF3D8090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C70DA-0674-4A8A-91D7-4E3E5661A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7732E-49D1-4DDF-8273-2FCEE1375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4D3B6-1F25-4DCE-9C88-85968ACB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76216-8F41-4CC9-9D7D-9014C9F0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09F1E-0C49-42FB-90FB-3E5E4A62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D20C-C779-41F3-A64B-DE3EB9B9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F347A-6EF4-4DBD-AE34-79C4A5F88F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6C7E7-B4AB-43E2-88DE-A740E04B5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8F2AA-30B1-4144-9E7D-0A6DED3E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4635E-0A1D-4019-88B6-51967240E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0326B-DA29-4DB8-A04E-9BE2B954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24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A33CC-C711-4098-8F23-D79803E4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B800B-5D67-4EB3-A435-CA55A8294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3CA18-90A1-4961-BD23-8D456A9A9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BC80-BDE5-4265-AE9C-AEF63C54139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E0686-481C-4FC6-BC89-444FC7D8A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C2E1-6C0A-454A-B014-207BB3948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08F84-C50C-4A4E-A271-A41B43C62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3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486969-9E6B-1E5C-E375-D3CD1945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5A795-3000-606D-B11B-2EA151FB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A8BD8-6440-7ED4-A7E8-D46B8A8C7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54FB-AA77-484A-B6DD-8F93B4E63704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447D4-EEF6-5FF5-1FF0-ABF3029D4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D46F9-9079-2538-DE7D-B19B6D762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6F5A8-6496-49FB-A59F-9B5947314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95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op view of spices in containers">
            <a:extLst>
              <a:ext uri="{FF2B5EF4-FFF2-40B4-BE49-F238E27FC236}">
                <a16:creationId xmlns:a16="http://schemas.microsoft.com/office/drawing/2014/main" id="{13105931-E479-0EC1-645E-701BD9521C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2652" b="22319"/>
          <a:stretch/>
        </p:blipFill>
        <p:spPr>
          <a:xfrm>
            <a:off x="0" y="-72417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F1FFC3-D020-43C3-8B93-EF6BEFC4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912620" y="1929384"/>
            <a:ext cx="8366760" cy="2999232"/>
          </a:xfrm>
          <a:prstGeom prst="rect">
            <a:avLst/>
          </a:prstGeom>
          <a:solidFill>
            <a:schemeClr val="bg1">
              <a:alpha val="89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5A54B2-4E0F-BEBE-B177-49B8F62C9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000" y="2858346"/>
            <a:ext cx="7459980" cy="933711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chemeClr val="accent2"/>
                </a:solidFill>
              </a:rPr>
              <a:t>DSI Course: Climate Change, Food Systems and Planetary Health </a:t>
            </a:r>
            <a:br>
              <a:rPr lang="en-US" sz="3200" b="1" dirty="0">
                <a:highlight>
                  <a:srgbClr val="FFFF00"/>
                </a:highlight>
              </a:rPr>
            </a:br>
            <a:br>
              <a:rPr lang="en-US" sz="3200" b="1" dirty="0">
                <a:highlight>
                  <a:srgbClr val="FFFF00"/>
                </a:highlight>
              </a:rPr>
            </a:br>
            <a:r>
              <a:rPr lang="en-US" sz="2700" b="1" dirty="0">
                <a:solidFill>
                  <a:schemeClr val="accent2"/>
                </a:solidFill>
              </a:rPr>
              <a:t>Theoretical constructs of nutrition and food systems </a:t>
            </a:r>
            <a:br>
              <a:rPr lang="en-US" sz="2800" b="1" dirty="0"/>
            </a:br>
            <a:r>
              <a:rPr lang="en-US" sz="1800" b="1" dirty="0">
                <a:solidFill>
                  <a:schemeClr val="accent2"/>
                </a:solidFill>
              </a:rPr>
              <a:t>July 23, 2024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015CFA2-DD51-5480-CF19-AB1D72FC5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6000" y="4163651"/>
            <a:ext cx="7459980" cy="764965"/>
          </a:xfrm>
        </p:spPr>
        <p:txBody>
          <a:bodyPr>
            <a:normAutofit fontScale="47500" lnSpcReduction="20000"/>
          </a:bodyPr>
          <a:lstStyle/>
          <a:p>
            <a:r>
              <a:rPr lang="en-US" sz="5100" b="1" dirty="0"/>
              <a:t>Isabel Madzorera, ScD</a:t>
            </a:r>
          </a:p>
          <a:p>
            <a:r>
              <a:rPr lang="en-US" sz="5100" dirty="0"/>
              <a:t>Assistant Professor, University of California, Berkeley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C4A39-71B0-433B-AB94-CBFFA0DF9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2605" y="3792064"/>
            <a:ext cx="2586790" cy="0"/>
          </a:xfrm>
          <a:prstGeom prst="line">
            <a:avLst/>
          </a:prstGeom>
          <a:ln w="22225">
            <a:solidFill>
              <a:srgbClr val="485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1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55919" y="312666"/>
            <a:ext cx="8553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+mj-lt"/>
              </a:rPr>
              <a:t>Multiple and coexisting forms of malnutrition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981200" y="932969"/>
            <a:ext cx="8229600" cy="517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61632" y="6385158"/>
            <a:ext cx="1649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alibri"/>
                <a:cs typeface="Calibri"/>
              </a:rPr>
              <a:t>Citations: GNR 2020</a:t>
            </a:r>
            <a:endParaRPr lang="en-US" sz="1400" i="1" dirty="0">
              <a:latin typeface="Calibri"/>
              <a:cs typeface="Calibri"/>
            </a:endParaRPr>
          </a:p>
        </p:txBody>
      </p:sp>
      <p:pic>
        <p:nvPicPr>
          <p:cNvPr id="12" name="Content Placeholder 4"/>
          <p:cNvPicPr>
            <a:picLocks noChangeAspect="1"/>
          </p:cNvPicPr>
          <p:nvPr/>
        </p:nvPicPr>
        <p:blipFill rotWithShape="1">
          <a:blip r:embed="rId3"/>
          <a:srcRect t="10131" r="5207"/>
          <a:stretch/>
        </p:blipFill>
        <p:spPr>
          <a:xfrm>
            <a:off x="1855919" y="981065"/>
            <a:ext cx="8553001" cy="4923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1" y="4534902"/>
            <a:ext cx="211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Stunting in children, anemia and overweight in women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1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2534187" y="6262750"/>
            <a:ext cx="708574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01392" y="747775"/>
            <a:ext cx="2751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Session overview</a:t>
            </a:r>
          </a:p>
        </p:txBody>
      </p:sp>
      <p:sp>
        <p:nvSpPr>
          <p:cNvPr id="20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8610600" y="6366983"/>
            <a:ext cx="2743200" cy="365125"/>
          </a:xfrm>
        </p:spPr>
        <p:txBody>
          <a:bodyPr/>
          <a:lstStyle/>
          <a:p>
            <a:fld id="{652CD330-EB48-4EA4-B874-2201A1E29430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A5EFB72-DDA4-D271-6180-379342156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794467"/>
              </p:ext>
            </p:extLst>
          </p:nvPr>
        </p:nvGraphicFramePr>
        <p:xfrm>
          <a:off x="2238750" y="1338417"/>
          <a:ext cx="7676614" cy="4030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26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34714" y="352679"/>
            <a:ext cx="926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Why assess nutritional status?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34715" y="1085753"/>
            <a:ext cx="10122569" cy="5331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Identify individuals at risk of poor nutrition</a:t>
            </a:r>
          </a:p>
          <a:p>
            <a:pPr marL="457200" indent="-457200" algn="l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When establishing baseline levels of nutrition in populations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</a:rPr>
              <a:t>e.g. what proportion of children under 5 years living in Kenya are malnourished (and therefore what intervention should be employed)? </a:t>
            </a:r>
          </a:p>
          <a:p>
            <a:pPr marL="914400" lvl="1" indent="-457200" algn="l">
              <a:buFont typeface="Arial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When studying the role nutrition plays in health and disease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</a:rPr>
              <a:t>e.g. Does high intake of calcium versus low intake during pregnancy change the risk of preterm birth? </a:t>
            </a:r>
          </a:p>
          <a:p>
            <a:pPr marL="914400" lvl="1" indent="-457200" algn="l">
              <a:buFont typeface="Arial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When evaluating the impacts of other factors on nutrition and health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</a:rPr>
              <a:t>e.g. Does climate change impact child stunting and wasting in Ethiopia?</a:t>
            </a:r>
          </a:p>
          <a:p>
            <a:pPr lvl="1" algn="l"/>
            <a:r>
              <a:rPr lang="en-US" sz="21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2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15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</a:rPr>
              <a:t>Types of nutrition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1086"/>
            <a:ext cx="10515600" cy="456587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0070C0"/>
                </a:solidFill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nthropometric assessment</a:t>
            </a:r>
          </a:p>
          <a:p>
            <a:pPr lvl="1"/>
            <a:r>
              <a:rPr lang="en-US" dirty="0"/>
              <a:t>Growth anthropometry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B</a:t>
            </a:r>
            <a:r>
              <a:rPr lang="en-US" dirty="0"/>
              <a:t>iochemical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</a:t>
            </a:r>
            <a:r>
              <a:rPr lang="en-US" dirty="0"/>
              <a:t>linical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</a:t>
            </a:r>
            <a:r>
              <a:rPr lang="en-US" dirty="0"/>
              <a:t>ietary assessment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85264" y="5508724"/>
            <a:ext cx="276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cs typeface="Calibri"/>
              </a:rPr>
              <a:t>Citations: www.mrc-epid.cam.ac.uk</a:t>
            </a:r>
            <a:endParaRPr lang="en-US" sz="1400" i="1" dirty="0"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13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8F5A53B-9931-4E67-BF2B-EC5CA3DB6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97" y="1709737"/>
            <a:ext cx="45910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64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28274" y="209262"/>
            <a:ext cx="88873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Anthropometric measures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492610"/>
            <a:ext cx="5213684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500" b="1" dirty="0">
                <a:solidFill>
                  <a:schemeClr val="tx1"/>
                </a:solidFill>
              </a:rPr>
              <a:t>Definition: </a:t>
            </a:r>
            <a:r>
              <a:rPr lang="en-US" sz="4500" dirty="0">
                <a:solidFill>
                  <a:schemeClr val="tx1"/>
                </a:solidFill>
              </a:rPr>
              <a:t>the study of human body measurements </a:t>
            </a:r>
            <a:r>
              <a:rPr lang="en-US" sz="4500" dirty="0" err="1">
                <a:solidFill>
                  <a:schemeClr val="tx1"/>
                </a:solidFill>
              </a:rPr>
              <a:t>e.g</a:t>
            </a:r>
            <a:r>
              <a:rPr lang="en-US" sz="4500" dirty="0">
                <a:solidFill>
                  <a:schemeClr val="tx1"/>
                </a:solidFill>
              </a:rPr>
              <a:t> muscle, bone and adipose tissue</a:t>
            </a:r>
          </a:p>
          <a:p>
            <a:pPr algn="l"/>
            <a:endParaRPr lang="en-US" sz="4500" dirty="0">
              <a:solidFill>
                <a:schemeClr val="tx1"/>
              </a:solidFill>
            </a:endParaRPr>
          </a:p>
          <a:p>
            <a:pPr algn="l"/>
            <a:r>
              <a:rPr lang="en-US" sz="4500" u="sng" dirty="0">
                <a:solidFill>
                  <a:schemeClr val="tx1"/>
                </a:solidFill>
              </a:rPr>
              <a:t>Common measures: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</a:rPr>
              <a:t>Height (or length for children &lt;2 years)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</a:rPr>
              <a:t>Weight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</a:rPr>
              <a:t>Mid-upper arm circumference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</a:rPr>
              <a:t>Waist circumference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</a:rPr>
              <a:t>Skinfold thickness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</a:rPr>
              <a:t>Head circumference (for newborns)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</a:rPr>
              <a:t>Body mass index (BMI)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45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</a:rPr>
              <a:t>Show influence of diet in the past on growth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</a:rPr>
              <a:t>Measurements are simple, quick and inexpensive.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tx1"/>
                </a:solidFill>
              </a:rPr>
              <a:t>Non-invasive</a:t>
            </a:r>
          </a:p>
          <a:p>
            <a:pPr algn="l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31658" y="5634805"/>
            <a:ext cx="195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cs typeface="Calibri"/>
              </a:rPr>
              <a:t>Citations: de </a:t>
            </a:r>
            <a:r>
              <a:rPr lang="en-US" sz="1400" dirty="0" err="1">
                <a:cs typeface="Calibri"/>
              </a:rPr>
              <a:t>Onis</a:t>
            </a:r>
            <a:r>
              <a:rPr lang="en-US" sz="1400" dirty="0">
                <a:cs typeface="Calibri"/>
              </a:rPr>
              <a:t> 2006, </a:t>
            </a:r>
            <a:endParaRPr lang="en-US" sz="1400" i="1" dirty="0"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8063"/>
            <a:ext cx="5642811" cy="37618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119"/>
            <a:ext cx="10515600" cy="87011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Measuring child growth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43" y="1253331"/>
            <a:ext cx="3047208" cy="4351338"/>
          </a:xfr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52721" y="6356350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cs typeface="Calibri"/>
              </a:rPr>
              <a:t>Citations: WHO;  de </a:t>
            </a:r>
            <a:r>
              <a:rPr lang="en-US" sz="1400" dirty="0" err="1">
                <a:cs typeface="Calibri"/>
              </a:rPr>
              <a:t>Onis</a:t>
            </a:r>
            <a:r>
              <a:rPr lang="en-US" sz="1400" dirty="0">
                <a:cs typeface="Calibri"/>
              </a:rPr>
              <a:t>, 2016</a:t>
            </a:r>
          </a:p>
          <a:p>
            <a:pPr algn="r"/>
            <a:endParaRPr lang="en-US" sz="1400" i="1" dirty="0">
              <a:cs typeface="Calibr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BF4BB7-F33B-48E2-8A3D-1B36DE421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236" y="1539432"/>
            <a:ext cx="6780727" cy="3646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75368-225B-4F2E-98C9-1AFE2564C0CF}"/>
              </a:ext>
            </a:extLst>
          </p:cNvPr>
          <p:cNvSpPr txBox="1"/>
          <p:nvPr/>
        </p:nvSpPr>
        <p:spPr>
          <a:xfrm>
            <a:off x="838200" y="5629653"/>
            <a:ext cx="1086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WHO growth standards from 2006 : </a:t>
            </a:r>
            <a:r>
              <a:rPr lang="en-US" dirty="0">
                <a:effectLst/>
                <a:latin typeface="Times New Roman" panose="02020603050405020304" pitchFamily="18" charset="0"/>
              </a:rPr>
              <a:t>Davis, 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USA</a:t>
            </a:r>
            <a:r>
              <a:rPr lang="en-US" dirty="0">
                <a:effectLst/>
                <a:latin typeface="Times New Roman" panose="02020603050405020304" pitchFamily="18" charset="0"/>
              </a:rPr>
              <a:t>; Muscat, 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Oman</a:t>
            </a:r>
            <a:r>
              <a:rPr lang="en-US" dirty="0">
                <a:effectLst/>
                <a:latin typeface="Times New Roman" panose="02020603050405020304" pitchFamily="18" charset="0"/>
              </a:rPr>
              <a:t>; Oslo, 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Norway</a:t>
            </a:r>
            <a:r>
              <a:rPr lang="en-US" dirty="0">
                <a:effectLst/>
                <a:latin typeface="Times New Roman" panose="02020603050405020304" pitchFamily="18" charset="0"/>
              </a:rPr>
              <a:t>; and Pelotas, 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Brazil</a:t>
            </a:r>
            <a:r>
              <a:rPr lang="en-US" dirty="0">
                <a:effectLst/>
                <a:latin typeface="Times New Roman" panose="02020603050405020304" pitchFamily="18" charset="0"/>
              </a:rPr>
              <a:t>; Accra, 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Ghana</a:t>
            </a:r>
            <a:r>
              <a:rPr lang="en-US" dirty="0">
                <a:effectLst/>
                <a:latin typeface="Times New Roman" panose="02020603050405020304" pitchFamily="18" charset="0"/>
              </a:rPr>
              <a:t> and South Delhi, </a:t>
            </a:r>
            <a:r>
              <a:rPr lang="en-US" b="1" dirty="0">
                <a:effectLst/>
                <a:latin typeface="Times New Roman" panose="02020603050405020304" pitchFamily="18" charset="0"/>
              </a:rPr>
              <a:t>India</a:t>
            </a:r>
            <a:endParaRPr lang="en-US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B8D7AAA-1F8F-46EF-BBFC-8EC5AAF252FB}"/>
              </a:ext>
            </a:extLst>
          </p:cNvPr>
          <p:cNvSpPr/>
          <p:nvPr/>
        </p:nvSpPr>
        <p:spPr>
          <a:xfrm rot="16200000" flipH="1">
            <a:off x="6954197" y="4223793"/>
            <a:ext cx="333157" cy="1701209"/>
          </a:xfrm>
          <a:prstGeom prst="leftBr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A141C-7BE6-4BBA-B668-9D98B9594786}"/>
              </a:ext>
            </a:extLst>
          </p:cNvPr>
          <p:cNvSpPr txBox="1"/>
          <p:nvPr/>
        </p:nvSpPr>
        <p:spPr>
          <a:xfrm>
            <a:off x="5372986" y="5230929"/>
            <a:ext cx="3154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&lt; -2 standard deviations = undernutrition </a:t>
            </a:r>
          </a:p>
        </p:txBody>
      </p:sp>
    </p:spTree>
    <p:extLst>
      <p:ext uri="{BB962C8B-B14F-4D97-AF65-F5344CB8AC3E}">
        <p14:creationId xmlns:p14="http://schemas.microsoft.com/office/powerpoint/2010/main" val="182634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032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</a:rPr>
              <a:t>Child anthropometry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405" y="1367068"/>
            <a:ext cx="6816669" cy="33029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11092" y="6025894"/>
            <a:ext cx="2375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alibri"/>
                <a:cs typeface="Calibri"/>
              </a:rPr>
              <a:t>Citations: WHO, UNICEF 2020 </a:t>
            </a:r>
            <a:endParaRPr lang="en-US" sz="1400" i="1" dirty="0">
              <a:latin typeface="Calibri"/>
              <a:cs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83AF61-78C1-4348-8A8B-59E32A4F5C87}"/>
              </a:ext>
            </a:extLst>
          </p:cNvPr>
          <p:cNvSpPr/>
          <p:nvPr/>
        </p:nvSpPr>
        <p:spPr>
          <a:xfrm>
            <a:off x="391405" y="4833900"/>
            <a:ext cx="102765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Why does it matter?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Anthropometric measures are sensitive to nutritional intakes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Associations between anthropometric measures and morbidity/mortality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used to evaluate both over and undernutrition</a:t>
            </a:r>
          </a:p>
        </p:txBody>
      </p:sp>
    </p:spTree>
    <p:extLst>
      <p:ext uri="{BB962C8B-B14F-4D97-AF65-F5344CB8AC3E}">
        <p14:creationId xmlns:p14="http://schemas.microsoft.com/office/powerpoint/2010/main" val="60276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2534187" y="6262750"/>
            <a:ext cx="708574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55919" y="150051"/>
            <a:ext cx="93093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Stunting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67" y="879521"/>
            <a:ext cx="6905469" cy="52567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55919" y="150051"/>
            <a:ext cx="82826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Stunting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93836" y="1047376"/>
            <a:ext cx="10970073" cy="5189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solidFill>
                  <a:schemeClr val="tx1"/>
                </a:solidFill>
              </a:rPr>
              <a:t>Definition: </a:t>
            </a:r>
            <a:r>
              <a:rPr lang="en-US" sz="1800" dirty="0">
                <a:solidFill>
                  <a:schemeClr val="tx1"/>
                </a:solidFill>
              </a:rPr>
              <a:t>Impaired linear growth in children due to chronic undernutrition.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</a:rPr>
              <a:t>Causes: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Poor maternal diet and infection during gestation.</a:t>
            </a:r>
          </a:p>
          <a:p>
            <a:pPr marL="342900" indent="-34290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Poor breastfeeding and complementary feeding practices.</a:t>
            </a:r>
          </a:p>
          <a:p>
            <a:pPr marL="342900" indent="-34290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Repeated infection, and inadequate psychosocial stimulation</a:t>
            </a:r>
          </a:p>
          <a:p>
            <a:pPr marL="342900" indent="-34290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Poor water, hygiene and sanitation practices</a:t>
            </a:r>
          </a:p>
          <a:p>
            <a:pPr marL="342900" indent="-342900" algn="l">
              <a:buFont typeface="Arial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b="1" dirty="0">
                <a:solidFill>
                  <a:schemeClr val="tx1"/>
                </a:solidFill>
              </a:rPr>
              <a:t>Consequences: </a:t>
            </a:r>
          </a:p>
          <a:p>
            <a:pPr marL="342900" indent="-34290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Increased morbidity and mortality - infections eg pneumonia, </a:t>
            </a:r>
            <a:r>
              <a:rPr lang="en-US" sz="1800" dirty="0" err="1">
                <a:solidFill>
                  <a:schemeClr val="tx1"/>
                </a:solidFill>
              </a:rPr>
              <a:t>diarrhoea</a:t>
            </a:r>
            <a:endParaRPr lang="en-US" sz="1800" dirty="0">
              <a:solidFill>
                <a:schemeClr val="tx1"/>
              </a:solidFill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Poor cognitive and physical development, low educational performance</a:t>
            </a:r>
          </a:p>
          <a:p>
            <a:pPr marL="342900" indent="-34290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Low adult wages, lost productivity </a:t>
            </a:r>
          </a:p>
          <a:p>
            <a:pPr marL="342900" indent="-34290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Increased risk of overweight/obesity later in childhood</a:t>
            </a:r>
          </a:p>
          <a:p>
            <a:pPr marL="342900" indent="-342900" algn="l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Increased risk of nutrition-related chronic diseases in adult life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08169" y="6385023"/>
            <a:ext cx="2287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alibri"/>
                <a:cs typeface="Calibri"/>
              </a:rPr>
              <a:t>Citations: Prendergast 2014</a:t>
            </a:r>
            <a:endParaRPr lang="en-US" sz="1400" i="1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C1FFB-5058-4B9E-A247-B00FACED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773" y="1708298"/>
            <a:ext cx="4510136" cy="203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9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1325366" y="1279018"/>
            <a:ext cx="9780998" cy="4688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</a:rPr>
              <a:t>What world region has the greatest number of stunted children?</a:t>
            </a:r>
          </a:p>
          <a:p>
            <a:pPr algn="l"/>
            <a:endParaRPr lang="en-US" sz="2800" b="1" dirty="0">
              <a:solidFill>
                <a:srgbClr val="000000"/>
              </a:solidFill>
            </a:endParaRPr>
          </a:p>
          <a:p>
            <a:pPr marL="514350" indent="-514350" algn="l">
              <a:buAutoNum type="alphaUcPeriod"/>
            </a:pPr>
            <a:r>
              <a:rPr lang="en-US" sz="2800" dirty="0">
                <a:solidFill>
                  <a:srgbClr val="000000"/>
                </a:solidFill>
              </a:rPr>
              <a:t>South America</a:t>
            </a:r>
          </a:p>
          <a:p>
            <a:pPr marL="514350" indent="-514350" algn="l">
              <a:buAutoNum type="alphaUcPeriod"/>
            </a:pPr>
            <a:r>
              <a:rPr lang="en-US" sz="2800" dirty="0">
                <a:solidFill>
                  <a:srgbClr val="000000"/>
                </a:solidFill>
              </a:rPr>
              <a:t>Sub-Saharan Africa</a:t>
            </a:r>
          </a:p>
          <a:p>
            <a:pPr marL="514350" indent="-514350" algn="l">
              <a:buAutoNum type="alphaUcPeriod"/>
            </a:pPr>
            <a:r>
              <a:rPr lang="en-US" sz="2800" dirty="0">
                <a:solidFill>
                  <a:srgbClr val="000000"/>
                </a:solidFill>
              </a:rPr>
              <a:t>Southern Asia</a:t>
            </a:r>
          </a:p>
          <a:p>
            <a:pPr marL="514350" indent="-514350" algn="l">
              <a:buAutoNum type="alphaUcPeriod"/>
            </a:pPr>
            <a:r>
              <a:rPr lang="en-US" sz="2800" dirty="0">
                <a:solidFill>
                  <a:srgbClr val="000000"/>
                </a:solidFill>
              </a:rPr>
              <a:t>North Africa</a:t>
            </a:r>
          </a:p>
          <a:p>
            <a:pPr algn="l"/>
            <a:endParaRPr lang="en-US" sz="2800" b="1" dirty="0">
              <a:solidFill>
                <a:srgbClr val="000000"/>
              </a:solidFill>
            </a:endParaRPr>
          </a:p>
          <a:p>
            <a:pPr algn="l"/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05655" y="755798"/>
            <a:ext cx="618069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Question 2: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8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701392" y="747775"/>
            <a:ext cx="2751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Session overview</a:t>
            </a:r>
          </a:p>
        </p:txBody>
      </p:sp>
      <p:sp>
        <p:nvSpPr>
          <p:cNvPr id="20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8610600" y="6366983"/>
            <a:ext cx="2743200" cy="365125"/>
          </a:xfrm>
        </p:spPr>
        <p:txBody>
          <a:bodyPr/>
          <a:lstStyle/>
          <a:p>
            <a:fld id="{652CD330-EB48-4EA4-B874-2201A1E29430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A5EFB72-DDA4-D271-6180-379342156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4759771"/>
              </p:ext>
            </p:extLst>
          </p:nvPr>
        </p:nvGraphicFramePr>
        <p:xfrm>
          <a:off x="2238750" y="1338417"/>
          <a:ext cx="7676614" cy="4030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485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1C4D54-D847-4F9C-CBCB-CAB4BF373BE7}"/>
              </a:ext>
            </a:extLst>
          </p:cNvPr>
          <p:cNvSpPr txBox="1"/>
          <p:nvPr/>
        </p:nvSpPr>
        <p:spPr>
          <a:xfrm>
            <a:off x="1338943" y="5578229"/>
            <a:ext cx="9675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Despite declining prevalence, the absolute number of children with stunting has increased in SSA (Central Africa)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E9986B-0CCC-534E-7304-320E2E304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42" y="633440"/>
            <a:ext cx="9675358" cy="49056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CACD97-E4F3-E812-2914-9CF0F7E7E499}"/>
              </a:ext>
            </a:extLst>
          </p:cNvPr>
          <p:cNvSpPr txBox="1"/>
          <p:nvPr/>
        </p:nvSpPr>
        <p:spPr>
          <a:xfrm>
            <a:off x="10515600" y="2656114"/>
            <a:ext cx="1502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Prevalence:</a:t>
            </a:r>
          </a:p>
          <a:p>
            <a:r>
              <a:rPr lang="en-US" sz="1600" dirty="0"/>
              <a:t>Africa: 30%</a:t>
            </a:r>
          </a:p>
          <a:p>
            <a:r>
              <a:rPr lang="en-US" sz="1600" dirty="0"/>
              <a:t>Asia: 21%</a:t>
            </a:r>
          </a:p>
        </p:txBody>
      </p:sp>
    </p:spTree>
    <p:extLst>
      <p:ext uri="{BB962C8B-B14F-4D97-AF65-F5344CB8AC3E}">
        <p14:creationId xmlns:p14="http://schemas.microsoft.com/office/powerpoint/2010/main" val="425743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87116" y="150052"/>
            <a:ext cx="1016668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Global stunting burden (&lt; 5y) in 2022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76710" y="6385158"/>
            <a:ext cx="3234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alibri"/>
                <a:cs typeface="Calibri"/>
              </a:rPr>
              <a:t>Citations: UNICEF/WHO/World Bank 2023</a:t>
            </a:r>
            <a:endParaRPr lang="en-US" sz="1400" i="1" dirty="0">
              <a:latin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096DC7-8D9A-4AC3-9020-D54689A1445B}"/>
              </a:ext>
            </a:extLst>
          </p:cNvPr>
          <p:cNvSpPr/>
          <p:nvPr/>
        </p:nvSpPr>
        <p:spPr>
          <a:xfrm>
            <a:off x="9619929" y="786652"/>
            <a:ext cx="953478" cy="7462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C444F-3C6F-0B84-0E96-6A8F9882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93" y="786652"/>
            <a:ext cx="9067800" cy="562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90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</a:rPr>
              <a:t>Anthropometry: Do you think this child is malnourished?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4" y="1597675"/>
            <a:ext cx="5243098" cy="3497725"/>
          </a:xfrm>
        </p:spPr>
      </p:pic>
      <p:sp>
        <p:nvSpPr>
          <p:cNvPr id="9" name="TextBox 8"/>
          <p:cNvSpPr txBox="1"/>
          <p:nvPr/>
        </p:nvSpPr>
        <p:spPr>
          <a:xfrm>
            <a:off x="1399913" y="5260325"/>
            <a:ext cx="434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Mid-upper arm circumference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DAB719-65D7-4554-B7BD-0EF09853D56E}"/>
              </a:ext>
            </a:extLst>
          </p:cNvPr>
          <p:cNvSpPr/>
          <p:nvPr/>
        </p:nvSpPr>
        <p:spPr>
          <a:xfrm>
            <a:off x="6551487" y="2010659"/>
            <a:ext cx="6096000" cy="201285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457200"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002060"/>
                </a:solidFill>
              </a:rPr>
              <a:t>Mid-upper arm circumference (MUAC)</a:t>
            </a:r>
          </a:p>
          <a:p>
            <a:pPr marL="800100" lvl="1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</a:rPr>
              <a:t>Easily measured in emergency settings</a:t>
            </a:r>
          </a:p>
          <a:p>
            <a:pPr marL="800100" lvl="1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</a:rPr>
              <a:t>Exact age not needed</a:t>
            </a:r>
          </a:p>
          <a:p>
            <a:pPr marL="800100" lvl="1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</a:rPr>
              <a:t>Inexpensive</a:t>
            </a:r>
          </a:p>
          <a:p>
            <a:pPr marL="800100" lvl="1" indent="-342900" defTabSz="4572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100" dirty="0">
                <a:solidFill>
                  <a:prstClr val="black"/>
                </a:solidFill>
              </a:rPr>
              <a:t>Predicts mortality</a:t>
            </a:r>
          </a:p>
        </p:txBody>
      </p:sp>
    </p:spTree>
    <p:extLst>
      <p:ext uri="{BB962C8B-B14F-4D97-AF65-F5344CB8AC3E}">
        <p14:creationId xmlns:p14="http://schemas.microsoft.com/office/powerpoint/2010/main" val="112666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7437-1501-4C34-A699-A109C17F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8175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n" sz="3200" b="1" dirty="0">
                <a:solidFill>
                  <a:srgbClr val="C00000"/>
                </a:solidFill>
              </a:rPr>
              <a:t>Reminder: </a:t>
            </a:r>
            <a:r>
              <a:rPr lang="en-US" sz="3200" b="1" dirty="0">
                <a:solidFill>
                  <a:srgbClr val="C00000"/>
                </a:solidFill>
              </a:rPr>
              <a:t>Severe </a:t>
            </a:r>
            <a:r>
              <a:rPr lang="en" sz="3200" b="1" dirty="0">
                <a:solidFill>
                  <a:srgbClr val="C00000"/>
                </a:solidFill>
              </a:rPr>
              <a:t>acute malnutrition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F582C-8C5B-4E42-81EF-A9C60278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9" y="1193800"/>
            <a:ext cx="5633058" cy="4944730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71540CC8-D798-49F0-A623-CB8CAB867C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38" y="3890481"/>
            <a:ext cx="4010183" cy="267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F0E8A-4CBF-4389-84F6-91CAA66A9B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458" y="993300"/>
            <a:ext cx="4345772" cy="28971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D9EC5F-F4C8-4E1D-8B68-991E303F7711}"/>
              </a:ext>
            </a:extLst>
          </p:cNvPr>
          <p:cNvSpPr/>
          <p:nvPr/>
        </p:nvSpPr>
        <p:spPr>
          <a:xfrm>
            <a:off x="2037398" y="6065506"/>
            <a:ext cx="1440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cs typeface="Calibri"/>
              </a:rPr>
              <a:t>Pictures : UNICEF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063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55919" y="150050"/>
            <a:ext cx="8587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Wasting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02143" y="1190847"/>
            <a:ext cx="6693138" cy="445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tx1"/>
                </a:solidFill>
              </a:rPr>
              <a:t>Causes: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Inadequate caloric intake (macronutrients e.g. calories, protein – previously classified as, marasmus, kwashiorkor)</a:t>
            </a:r>
          </a:p>
          <a:p>
            <a:pPr marL="800100" lvl="2" indent="-34290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poor dietary intake, poor absorption of nutrients eg  diarrhea</a:t>
            </a:r>
          </a:p>
          <a:p>
            <a:pPr marL="342900" lvl="1" indent="-34290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Inadequate caring and feeding practices </a:t>
            </a:r>
          </a:p>
          <a:p>
            <a:pPr marL="800100" lvl="2" indent="-34290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e.g. exclusive breastfeeding or low-quality complementary food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Repeated infections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Poor access to safe water, hygiene and sanitation services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Occurs more frequently in </a:t>
            </a:r>
            <a:r>
              <a:rPr lang="en-US" sz="2000" u="sng" dirty="0">
                <a:solidFill>
                  <a:srgbClr val="FF0000"/>
                </a:solidFill>
              </a:rPr>
              <a:t>droughts</a:t>
            </a:r>
            <a:r>
              <a:rPr lang="en-US" sz="2000" dirty="0">
                <a:solidFill>
                  <a:schemeClr val="tx1"/>
                </a:solidFill>
              </a:rPr>
              <a:t> or conflict situations</a:t>
            </a:r>
          </a:p>
          <a:p>
            <a:pPr algn="l"/>
            <a:endParaRPr lang="en-US" sz="1900" dirty="0">
              <a:solidFill>
                <a:schemeClr val="tx1"/>
              </a:solidFill>
            </a:endParaRPr>
          </a:p>
          <a:p>
            <a:pPr marL="342900" indent="-342900" algn="l">
              <a:buFont typeface="Arial"/>
              <a:buChar char="•"/>
            </a:pP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73044" y="5979664"/>
            <a:ext cx="2810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alibri"/>
                <a:cs typeface="Calibri"/>
              </a:rPr>
              <a:t>Citations: WHO 2013, Manary 2008 </a:t>
            </a:r>
            <a:endParaRPr lang="en-US" sz="1400" i="1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99" y="1828800"/>
            <a:ext cx="4610258" cy="34145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7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1648407" y="118408"/>
            <a:ext cx="9607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Wasting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8942" y="1162940"/>
            <a:ext cx="5565605" cy="52222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Consequences: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Increased odds of mortality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Mortality from diarrhea, pneumonia, malaria, measles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Treatment &amp; Prevention: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Therapeutic feeding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Ready to eat therapeutic foods (RUTFs) – lipid and micronutrient based supplements</a:t>
            </a:r>
          </a:p>
          <a:p>
            <a:pPr marL="1257300" lvl="2" indent="-342900" algn="l">
              <a:buFont typeface="Arial"/>
              <a:buChar char="•"/>
              <a:defRPr/>
            </a:pPr>
            <a:r>
              <a:rPr lang="en-US" sz="2100" dirty="0">
                <a:solidFill>
                  <a:schemeClr val="tx1"/>
                </a:solidFill>
              </a:rPr>
              <a:t>Peanut based paste e.g., </a:t>
            </a:r>
            <a:r>
              <a:rPr lang="en-US" sz="2100" dirty="0" err="1">
                <a:solidFill>
                  <a:schemeClr val="tx1"/>
                </a:solidFill>
              </a:rPr>
              <a:t>Plumpynut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Inpatient treatment with special milk formulations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Prevention &amp; treatment for infections such as diarrhea 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e.g. using zinc &amp; oral rehydration solution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8452" y="6385158"/>
            <a:ext cx="506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Citations: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Schwinger 2019,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Black 2008; WHO 2013, Photo: UNICEF 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297" y="4211218"/>
            <a:ext cx="3681560" cy="2110654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901" y="734826"/>
            <a:ext cx="4430741" cy="322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304544" y="-90750"/>
            <a:ext cx="588745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Pooled study on odds of mortality: Democratic Republic of the Congo (DRC), Senegal and Nepal: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Children are 6X more likely to die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F812CC-7A82-47D3-B045-D4D193E898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0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1981200" y="1279018"/>
            <a:ext cx="8229600" cy="4688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000000"/>
                </a:solidFill>
              </a:rPr>
              <a:t>What world region has the greatest prevalence of wasting in children?</a:t>
            </a:r>
          </a:p>
          <a:p>
            <a:pPr algn="l"/>
            <a:endParaRPr lang="en-US" sz="2800" b="1" dirty="0">
              <a:solidFill>
                <a:srgbClr val="000000"/>
              </a:solidFill>
            </a:endParaRPr>
          </a:p>
          <a:p>
            <a:pPr marL="514350" indent="-514350" algn="l">
              <a:buAutoNum type="alphaUcPeriod"/>
            </a:pPr>
            <a:r>
              <a:rPr lang="en-US" sz="2800" dirty="0">
                <a:solidFill>
                  <a:srgbClr val="000000"/>
                </a:solidFill>
              </a:rPr>
              <a:t>South America</a:t>
            </a:r>
          </a:p>
          <a:p>
            <a:pPr marL="514350" indent="-514350" algn="l">
              <a:buAutoNum type="alphaUcPeriod"/>
            </a:pPr>
            <a:r>
              <a:rPr lang="en-US" sz="2800" dirty="0">
                <a:solidFill>
                  <a:srgbClr val="000000"/>
                </a:solidFill>
              </a:rPr>
              <a:t>Sub-Saharan Africa</a:t>
            </a:r>
          </a:p>
          <a:p>
            <a:pPr marL="514350" indent="-514350" algn="l">
              <a:buAutoNum type="alphaUcPeriod"/>
            </a:pPr>
            <a:r>
              <a:rPr lang="en-US" sz="2800" dirty="0">
                <a:solidFill>
                  <a:srgbClr val="000000"/>
                </a:solidFill>
              </a:rPr>
              <a:t>South Asia</a:t>
            </a:r>
          </a:p>
          <a:p>
            <a:pPr marL="514350" indent="-514350" algn="l">
              <a:buAutoNum type="alphaUcPeriod"/>
            </a:pPr>
            <a:r>
              <a:rPr lang="en-US" sz="2800" dirty="0">
                <a:solidFill>
                  <a:srgbClr val="000000"/>
                </a:solidFill>
              </a:rPr>
              <a:t>North Africa</a:t>
            </a:r>
          </a:p>
          <a:p>
            <a:pPr algn="l"/>
            <a:endParaRPr lang="en-US" sz="2800" b="1" dirty="0">
              <a:solidFill>
                <a:srgbClr val="000000"/>
              </a:solidFill>
            </a:endParaRPr>
          </a:p>
          <a:p>
            <a:pPr algn="l"/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81199" y="628720"/>
            <a:ext cx="7628021" cy="526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 3: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13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1" y="205275"/>
            <a:ext cx="9512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Global wasting burden (&lt; 5y)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2CDFC-396F-45A0-B770-BBE7538755CC}"/>
              </a:ext>
            </a:extLst>
          </p:cNvPr>
          <p:cNvSpPr/>
          <p:nvPr/>
        </p:nvSpPr>
        <p:spPr>
          <a:xfrm>
            <a:off x="9619929" y="786652"/>
            <a:ext cx="953478" cy="7462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B4813-5286-114A-CA10-9CAC547E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925286"/>
            <a:ext cx="8900404" cy="4884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029A4-5301-FE69-1FF8-A5DC18AA603A}"/>
              </a:ext>
            </a:extLst>
          </p:cNvPr>
          <p:cNvSpPr txBox="1"/>
          <p:nvPr/>
        </p:nvSpPr>
        <p:spPr>
          <a:xfrm>
            <a:off x="7339317" y="5763571"/>
            <a:ext cx="3234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alibri"/>
                <a:cs typeface="Calibri"/>
              </a:rPr>
              <a:t>Citations: UNICEF/WHO/World Bank 2023</a:t>
            </a:r>
            <a:endParaRPr lang="en-US" sz="14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298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4B666-E9D4-4F21-AEBF-6242FB97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64"/>
            <a:ext cx="4276039" cy="5533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7060E-17C4-4477-95CE-4E553CFD2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5"/>
          <a:stretch/>
        </p:blipFill>
        <p:spPr>
          <a:xfrm>
            <a:off x="4276039" y="2180561"/>
            <a:ext cx="7824218" cy="261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1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06906" y="404973"/>
            <a:ext cx="1009048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Measuring overweight and obesity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00818" y="6385158"/>
            <a:ext cx="2509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alibri"/>
                <a:cs typeface="Calibri"/>
              </a:rPr>
              <a:t>Citations: WHO 2016; CDC 2016</a:t>
            </a:r>
            <a:endParaRPr lang="en-US" sz="1400" i="1" dirty="0">
              <a:latin typeface="Calibri"/>
              <a:cs typeface="Calibri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259508"/>
              </p:ext>
            </p:extLst>
          </p:nvPr>
        </p:nvGraphicFramePr>
        <p:xfrm>
          <a:off x="3142598" y="1259828"/>
          <a:ext cx="6893138" cy="4056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5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0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504">
                  <a:extLst>
                    <a:ext uri="{9D8B030D-6E8A-4147-A177-3AD203B41FA5}">
                      <a16:colId xmlns:a16="http://schemas.microsoft.com/office/drawing/2014/main" val="2927442073"/>
                    </a:ext>
                  </a:extLst>
                </a:gridCol>
                <a:gridCol w="25971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0099">
                <a:tc gridSpan="5">
                  <a:txBody>
                    <a:bodyPr/>
                    <a:lstStyle/>
                    <a:p>
                      <a:pPr algn="l"/>
                      <a:r>
                        <a:rPr lang="en-US" sz="1400" baseline="0" dirty="0"/>
                        <a:t>CDC definitions for adult overweight and obesity, WHO definitions for all else.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85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Children &lt;5 y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Children 5-19</a:t>
                      </a:r>
                      <a:r>
                        <a:rPr lang="en-US" sz="1400" b="1" baseline="0" dirty="0"/>
                        <a:t> y</a:t>
                      </a:r>
                      <a:endParaRPr lang="en-US" sz="1400" b="1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Adults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983">
                <a:tc>
                  <a:txBody>
                    <a:bodyPr/>
                    <a:lstStyle/>
                    <a:p>
                      <a:r>
                        <a:rPr lang="en-US" sz="1400" dirty="0"/>
                        <a:t>Underweight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BMI&lt;18.5kg/m</a:t>
                      </a:r>
                      <a:r>
                        <a:rPr lang="en-US" sz="1400" baseline="30000" dirty="0"/>
                        <a:t>2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1529956"/>
                  </a:ext>
                </a:extLst>
              </a:tr>
              <a:tr h="798135">
                <a:tc>
                  <a:txBody>
                    <a:bodyPr/>
                    <a:lstStyle/>
                    <a:p>
                      <a:r>
                        <a:rPr lang="en-US" sz="1400" dirty="0"/>
                        <a:t>Overweight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WHZ&gt;2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WHZ&gt;1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 ≤ BMI &lt; 30 kg/m</a:t>
                      </a:r>
                      <a:r>
                        <a:rPr lang="en-US" sz="1400" baseline="30000" dirty="0"/>
                        <a:t>2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8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(Class I) 30 ≤ BMI &lt; 35 kg/m</a:t>
                      </a:r>
                      <a:r>
                        <a:rPr lang="en-US" sz="1400" baseline="30000" dirty="0"/>
                        <a:t>2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277">
                <a:tc>
                  <a:txBody>
                    <a:bodyPr/>
                    <a:lstStyle/>
                    <a:p>
                      <a:r>
                        <a:rPr lang="en-US" sz="1400" dirty="0"/>
                        <a:t>Obese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WHZ&gt;3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WHZ&gt;2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(Class II) 35 ≤ BMI &lt; 39 kg/m</a:t>
                      </a:r>
                      <a:r>
                        <a:rPr lang="en-US" sz="1400" baseline="30000" dirty="0"/>
                        <a:t>2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85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(Class III) BMI ≥ 40 kg/m</a:t>
                      </a:r>
                      <a:r>
                        <a:rPr lang="en-US" sz="1400" baseline="30000" dirty="0"/>
                        <a:t>2</a:t>
                      </a:r>
                      <a:endParaRPr lang="en-US" sz="1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5556C-E5BF-485F-B2FB-955C3699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254" y="5598172"/>
            <a:ext cx="5219700" cy="757238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Body mass Index (BMI): weight(kg)/[height(m)]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9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B5E04-4208-7568-2CB4-C25B6956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86DD-D58D-47E8-9E77-0BF571C4158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FFB7-5CC9-619D-5B41-3B60116F9604}"/>
              </a:ext>
            </a:extLst>
          </p:cNvPr>
          <p:cNvPicPr/>
          <p:nvPr/>
        </p:nvPicPr>
        <p:blipFill rotWithShape="1">
          <a:blip r:embed="rId2"/>
          <a:srcRect l="703" t="24803" r="2193" b="10464"/>
          <a:stretch/>
        </p:blipFill>
        <p:spPr bwMode="auto">
          <a:xfrm>
            <a:off x="145968" y="0"/>
            <a:ext cx="10066443" cy="34290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FDBB62-5D69-328A-7368-DA52162F1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20" y="2231900"/>
            <a:ext cx="8661140" cy="3095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18C8E-018B-3A0E-086A-D6C483C5F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480" y="3625202"/>
            <a:ext cx="8249073" cy="2639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6BB8B9-65F4-A23C-5149-00CD841C2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125" y="4275567"/>
            <a:ext cx="6838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94805" y="273995"/>
            <a:ext cx="904940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Global overweight burden children (&lt; 5y)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2884" y="6048573"/>
            <a:ext cx="3234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alibri"/>
                <a:cs typeface="Calibri"/>
              </a:rPr>
              <a:t>Citations: UNICEF/WHO/World Bank 2023</a:t>
            </a:r>
            <a:endParaRPr lang="en-US" sz="1400" i="1" dirty="0">
              <a:latin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28A34F-58F3-49B3-8511-BEBEA89807C1}"/>
              </a:ext>
            </a:extLst>
          </p:cNvPr>
          <p:cNvSpPr/>
          <p:nvPr/>
        </p:nvSpPr>
        <p:spPr>
          <a:xfrm>
            <a:off x="9619929" y="786652"/>
            <a:ext cx="953478" cy="7462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AC78F-1E85-5D13-8DF4-D237613E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809625"/>
            <a:ext cx="94964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64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261214D3-5CD9-A525-125A-65D304838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6" y="156914"/>
            <a:ext cx="10079804" cy="63466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AF61714-15FE-B440-91C1-B7D90E53E1C5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986945" y="-113619"/>
            <a:ext cx="8153400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748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34075" y="530190"/>
            <a:ext cx="90206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defRPr sz="3200" b="1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Overweight/Obesity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34979" y="1146209"/>
            <a:ext cx="10218821" cy="518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100" b="1" dirty="0">
                <a:solidFill>
                  <a:schemeClr val="tx1"/>
                </a:solidFill>
              </a:rPr>
              <a:t>Proxy for metabolic syndrome</a:t>
            </a:r>
            <a:endParaRPr lang="en-US" sz="2100" dirty="0">
              <a:solidFill>
                <a:schemeClr val="tx1"/>
              </a:solidFill>
            </a:endParaRPr>
          </a:p>
          <a:p>
            <a:pPr algn="l"/>
            <a:endParaRPr lang="en-US" sz="2100" b="1" dirty="0">
              <a:solidFill>
                <a:schemeClr val="tx1"/>
              </a:solidFill>
            </a:endParaRPr>
          </a:p>
          <a:p>
            <a:pPr algn="l"/>
            <a:r>
              <a:rPr lang="en-US" sz="2100" b="1" dirty="0">
                <a:solidFill>
                  <a:schemeClr val="tx1"/>
                </a:solidFill>
              </a:rPr>
              <a:t>Causes:</a:t>
            </a:r>
          </a:p>
          <a:p>
            <a:pPr marL="342900" indent="-342900" algn="l"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Lifestyle factors, e.g. low quality diets, low physical activity, irregular sleep.</a:t>
            </a:r>
          </a:p>
          <a:p>
            <a:pPr marL="342900" indent="-342900" algn="l"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Genetics and diseases (e.g. hypothyroidism) </a:t>
            </a:r>
          </a:p>
          <a:p>
            <a:pPr marL="342900" indent="-342900" algn="l"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Medications </a:t>
            </a:r>
          </a:p>
          <a:p>
            <a:pPr marL="342900" indent="-342900" algn="l"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Unhealthy food environments eg food deserts</a:t>
            </a:r>
          </a:p>
          <a:p>
            <a:pPr marL="342900" indent="-342900" algn="l">
              <a:buFont typeface="Arial"/>
              <a:buChar char="•"/>
            </a:pPr>
            <a:endParaRPr lang="en-US" sz="2100" dirty="0">
              <a:solidFill>
                <a:schemeClr val="tx1"/>
              </a:solidFill>
            </a:endParaRPr>
          </a:p>
          <a:p>
            <a:pPr algn="l"/>
            <a:r>
              <a:rPr lang="en-US" sz="2100" b="1" dirty="0">
                <a:solidFill>
                  <a:schemeClr val="tx1"/>
                </a:solidFill>
              </a:rPr>
              <a:t>Consequences:</a:t>
            </a:r>
          </a:p>
          <a:p>
            <a:pPr marL="342900" indent="-342900" algn="l"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Increased risk of  morbidity and mortality</a:t>
            </a:r>
          </a:p>
          <a:p>
            <a:pPr marL="342900" indent="-342900" algn="l"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Associated with diet-related NCDs e.g. type 2 diabetes mellitus, coronary heart disease and stroke, some cancers  etc</a:t>
            </a:r>
          </a:p>
          <a:p>
            <a:pPr marL="342900" indent="-342900" algn="l">
              <a:buFont typeface="Arial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Adverse psychosocial effects (e.g. depression).</a:t>
            </a:r>
          </a:p>
          <a:p>
            <a:pPr marL="342900" indent="-342900" algn="l">
              <a:buFont typeface="Arial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4448" y="6385158"/>
            <a:ext cx="2906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alibri"/>
                <a:cs typeface="Calibri"/>
              </a:rPr>
              <a:t>Citations: WHO 2016c; Roberto 2015</a:t>
            </a:r>
            <a:endParaRPr lang="en-US" sz="1400" i="1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35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>
            <a:extLst>
              <a:ext uri="{FF2B5EF4-FFF2-40B4-BE49-F238E27FC236}">
                <a16:creationId xmlns:a16="http://schemas.microsoft.com/office/drawing/2014/main" id="{162D7432-F503-4C96-ABAF-048C65AE9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255" y="381641"/>
            <a:ext cx="11098924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pPr>
              <a:buClr>
                <a:schemeClr val="accent1"/>
              </a:buClr>
              <a:buSzPts val="3600"/>
            </a:pPr>
            <a:r>
              <a:rPr lang="en-GB" altLang="en-US" sz="3200" b="1" dirty="0">
                <a:solidFill>
                  <a:schemeClr val="accent1"/>
                </a:solidFill>
                <a:latin typeface="Arial"/>
                <a:cs typeface="Arial"/>
                <a:sym typeface="Arial"/>
              </a:rPr>
              <a:t>Nutrition through the life course - proposed causal links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669830-A551-4C8A-AA65-F4B39E45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039" y="5329528"/>
            <a:ext cx="1142040" cy="750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3D335A21-D2DA-4AC6-8CA3-42197B46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511" y="982183"/>
            <a:ext cx="7592389" cy="507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>
            <a:extLst>
              <a:ext uri="{FF2B5EF4-FFF2-40B4-BE49-F238E27FC236}">
                <a16:creationId xmlns:a16="http://schemas.microsoft.com/office/drawing/2014/main" id="{10636236-C65C-459A-A02B-F7C51A437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6574" y="6244495"/>
            <a:ext cx="3918652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089" b="1" dirty="0">
                <a:solidFill>
                  <a:schemeClr val="bg1"/>
                </a:solidFill>
                <a:latin typeface="Arial" panose="020B0604020202020204" pitchFamily="34" charset="0"/>
              </a:rPr>
              <a:t>Francesco </a:t>
            </a:r>
            <a:r>
              <a:rPr lang="en-GB" altLang="en-US" sz="1089" b="1" dirty="0" err="1">
                <a:solidFill>
                  <a:schemeClr val="bg1"/>
                </a:solidFill>
                <a:latin typeface="Arial" panose="020B0604020202020204" pitchFamily="34" charset="0"/>
              </a:rPr>
              <a:t>Branca</a:t>
            </a:r>
            <a:r>
              <a:rPr lang="en-GB" altLang="en-US" sz="1089" b="1" dirty="0">
                <a:solidFill>
                  <a:schemeClr val="bg1"/>
                </a:solidFill>
                <a:latin typeface="Arial" panose="020B0604020202020204" pitchFamily="34" charset="0"/>
              </a:rPr>
              <a:t> et al. BMJ 2015;351:bmj.h4173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2534187" y="6262750"/>
            <a:ext cx="708574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01392" y="747775"/>
            <a:ext cx="2751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Session overview</a:t>
            </a:r>
          </a:p>
        </p:txBody>
      </p:sp>
      <p:sp>
        <p:nvSpPr>
          <p:cNvPr id="20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8610600" y="6366983"/>
            <a:ext cx="2743200" cy="365125"/>
          </a:xfrm>
        </p:spPr>
        <p:txBody>
          <a:bodyPr/>
          <a:lstStyle/>
          <a:p>
            <a:fld id="{652CD330-EB48-4EA4-B874-2201A1E29430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A5EFB72-DDA4-D271-6180-379342156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68370"/>
              </p:ext>
            </p:extLst>
          </p:nvPr>
        </p:nvGraphicFramePr>
        <p:xfrm>
          <a:off x="2238750" y="1338417"/>
          <a:ext cx="7676614" cy="4030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3227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463"/>
            <a:ext cx="10515600" cy="80594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Nutrition epidemiology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4212"/>
            <a:ext cx="10515600" cy="4351338"/>
          </a:xfrm>
        </p:spPr>
        <p:txBody>
          <a:bodyPr>
            <a:noAutofit/>
          </a:bodyPr>
          <a:lstStyle/>
          <a:p>
            <a:r>
              <a:rPr lang="en-US" sz="2200" dirty="0"/>
              <a:t>Definition: examines dietary or nutritional factors in relation to disease occurrence in populations.</a:t>
            </a:r>
          </a:p>
          <a:p>
            <a:endParaRPr lang="en-US" sz="2200" dirty="0"/>
          </a:p>
          <a:p>
            <a:r>
              <a:rPr lang="en-US" sz="2200" dirty="0"/>
              <a:t>Findings from nutritional epidemiology used in guiding dietary recommendations e.g. for prevention of cardiovascular disease, hypertension, diabetes, cancer and other diseases. </a:t>
            </a:r>
          </a:p>
          <a:p>
            <a:endParaRPr lang="en-US" sz="2200" dirty="0"/>
          </a:p>
          <a:p>
            <a:r>
              <a:rPr lang="en-US" sz="2200" dirty="0"/>
              <a:t>Epidemiological methods have been used to study the relationship between diet and disease</a:t>
            </a:r>
          </a:p>
          <a:p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6899586" y="5941942"/>
            <a:ext cx="3566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400" dirty="0">
                <a:latin typeface="Calibri"/>
                <a:cs typeface="Calibri"/>
              </a:rPr>
              <a:t>Citations: </a:t>
            </a:r>
            <a:r>
              <a:rPr lang="en-US" sz="1400" dirty="0"/>
              <a:t>McCullough  and  </a:t>
            </a:r>
            <a:r>
              <a:rPr lang="en-US" sz="1400" dirty="0" err="1"/>
              <a:t>Giovannucci</a:t>
            </a:r>
            <a:r>
              <a:rPr lang="en-US" sz="1400" dirty="0"/>
              <a:t>, 2006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8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700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Nutrition assessment methods: Dietary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29986"/>
            <a:ext cx="10515600" cy="4091489"/>
          </a:xfrm>
        </p:spPr>
        <p:txBody>
          <a:bodyPr/>
          <a:lstStyle/>
          <a:p>
            <a:r>
              <a:rPr lang="en-US" dirty="0"/>
              <a:t>Diet record</a:t>
            </a:r>
          </a:p>
          <a:p>
            <a:r>
              <a:rPr lang="en-US" dirty="0"/>
              <a:t>24Hr dietary recall</a:t>
            </a:r>
          </a:p>
          <a:p>
            <a:r>
              <a:rPr lang="en-US" dirty="0"/>
              <a:t>Food frequency questionnaire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51" y="2053962"/>
            <a:ext cx="5452712" cy="364812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04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55919" y="296669"/>
            <a:ext cx="874791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24-hour dietary recall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50605" y="832200"/>
            <a:ext cx="10503195" cy="5030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>
                <a:solidFill>
                  <a:srgbClr val="000000"/>
                </a:solidFill>
              </a:rPr>
              <a:t>Dietary assessment gold standard: </a:t>
            </a:r>
            <a:r>
              <a:rPr lang="en-US" sz="2200" b="1" u="sng" dirty="0">
                <a:solidFill>
                  <a:srgbClr val="000000"/>
                </a:solidFill>
              </a:rPr>
              <a:t>diet record</a:t>
            </a:r>
          </a:p>
          <a:p>
            <a:pPr algn="l"/>
            <a:r>
              <a:rPr lang="en-US" sz="2200" dirty="0">
                <a:solidFill>
                  <a:schemeClr val="accent1"/>
                </a:solidFill>
              </a:rPr>
              <a:t>You are asked to record and weigh all the foods you eat and drink over the next 7 days. What challenges can you anticipate?</a:t>
            </a:r>
          </a:p>
          <a:p>
            <a:pPr algn="l"/>
            <a:endParaRPr lang="en-US" sz="1400" dirty="0">
              <a:solidFill>
                <a:schemeClr val="accent1"/>
              </a:solidFill>
            </a:endParaRP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Alternatives: </a:t>
            </a:r>
          </a:p>
          <a:p>
            <a:pPr marL="457200" indent="-457200" algn="l">
              <a:buAutoNum type="arabicPeriod"/>
            </a:pPr>
            <a:r>
              <a:rPr lang="en-US" sz="2200" b="1" dirty="0">
                <a:solidFill>
                  <a:srgbClr val="000000"/>
                </a:solidFill>
              </a:rPr>
              <a:t>24 HR recall</a:t>
            </a: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 Objective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Measure current average diet of a group or population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Assesses mean nutrient intake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Compare intake with recommendations. Often used in field studies globally </a:t>
            </a:r>
          </a:p>
          <a:p>
            <a:pPr algn="l"/>
            <a:endParaRPr lang="en-US" sz="1200" b="1" dirty="0">
              <a:solidFill>
                <a:srgbClr val="000000"/>
              </a:solidFill>
            </a:endParaRP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Structure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Recall and report food and beverage intake in preceding 24 hours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Administered by trained interviewer.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Typically includes an estimate of quantities consumed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3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50934" y="729911"/>
            <a:ext cx="3809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Class activity – 3 mins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524000" y="1222353"/>
            <a:ext cx="9098280" cy="4905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Divide the class into pairs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Select 1 person in your pair to be a</a:t>
            </a:r>
            <a:r>
              <a:rPr lang="en-US" sz="2400" b="1" i="1" dirty="0">
                <a:solidFill>
                  <a:srgbClr val="000000"/>
                </a:solidFill>
              </a:rPr>
              <a:t> respondent </a:t>
            </a:r>
            <a:r>
              <a:rPr lang="en-US" sz="2400" dirty="0">
                <a:solidFill>
                  <a:srgbClr val="000000"/>
                </a:solidFill>
              </a:rPr>
              <a:t>and the other person will be the</a:t>
            </a:r>
            <a:r>
              <a:rPr lang="en-US" sz="2400" b="1" i="1" dirty="0">
                <a:solidFill>
                  <a:srgbClr val="000000"/>
                </a:solidFill>
              </a:rPr>
              <a:t> interviewer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Interviewer: </a:t>
            </a:r>
            <a:r>
              <a:rPr lang="en-US" sz="2400" dirty="0">
                <a:solidFill>
                  <a:srgbClr val="000000"/>
                </a:solidFill>
              </a:rPr>
              <a:t>Ask your partner to detail EVERYTHING they ate between 7am yesterday and 7 am this morning.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Probe for additional foods and beverages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Once you have completed the 24-hour recall, make a list of the strengths and weaknesses of this approach.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Report back to the class on what strengths and weaknesses you noticed.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1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258" y="285464"/>
            <a:ext cx="8229600" cy="87689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My journey into global nutrition</a:t>
            </a:r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4" b="9524"/>
          <a:stretch>
            <a:fillRect/>
          </a:stretch>
        </p:blipFill>
        <p:spPr>
          <a:xfrm>
            <a:off x="2757386" y="1162363"/>
            <a:ext cx="3435879" cy="21304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37" y="1162363"/>
            <a:ext cx="3251877" cy="213049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86" y="3272376"/>
            <a:ext cx="3435878" cy="2423261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37" y="3272376"/>
            <a:ext cx="3255746" cy="243769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D850D-62B9-DC43-83FD-175028A60559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C44BB64-5874-4208-BB86-A95448D39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1" y="1236928"/>
            <a:ext cx="2201789" cy="12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0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ACD0-5B2A-7EA2-75D5-DF5EA53D7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9AFE-FC11-904D-700E-EFD9970D2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604"/>
            <a:ext cx="10515600" cy="4729163"/>
          </a:xfrm>
        </p:spPr>
        <p:txBody>
          <a:bodyPr>
            <a:normAutofit/>
          </a:bodyPr>
          <a:lstStyle/>
          <a:p>
            <a:r>
              <a:rPr lang="en-US" sz="2400" dirty="0"/>
              <a:t>Globally we face a </a:t>
            </a:r>
            <a:r>
              <a:rPr lang="en-US" sz="2400" b="1" spc="10" dirty="0">
                <a:solidFill>
                  <a:schemeClr val="accent1"/>
                </a:solidFill>
              </a:rPr>
              <a:t>triple burden of malnutrition</a:t>
            </a:r>
          </a:p>
          <a:p>
            <a:pPr lvl="1"/>
            <a:r>
              <a:rPr lang="en-US" dirty="0"/>
              <a:t> The coexistence of </a:t>
            </a:r>
            <a:r>
              <a:rPr lang="en-US" b="1" dirty="0"/>
              <a:t>undernutrition, micronutrient deficiencies and overweight/obesity</a:t>
            </a:r>
            <a:r>
              <a:rPr lang="en-US" dirty="0"/>
              <a:t> and </a:t>
            </a:r>
            <a:r>
              <a:rPr lang="en-US" b="1" dirty="0"/>
              <a:t>related non-communicable diseases (NCDs).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0E38A-90D6-47CD-A8E4-766B0B563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4" b="2211"/>
          <a:stretch/>
        </p:blipFill>
        <p:spPr>
          <a:xfrm>
            <a:off x="5820111" y="2410803"/>
            <a:ext cx="3670729" cy="417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F840F-DC2C-40AC-85BA-CF61A54D00D4}"/>
              </a:ext>
            </a:extLst>
          </p:cNvPr>
          <p:cNvSpPr txBox="1"/>
          <p:nvPr/>
        </p:nvSpPr>
        <p:spPr>
          <a:xfrm>
            <a:off x="599090" y="4099212"/>
            <a:ext cx="5297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45% of child deaths are due to undernutrition.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2DDD446-3D00-4A29-AD2D-B0C79E92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F812CC-7A82-47D3-B045-D4D193E898C2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842909-B8E7-4EF4-977F-9B019644F341}"/>
              </a:ext>
            </a:extLst>
          </p:cNvPr>
          <p:cNvSpPr txBox="1"/>
          <p:nvPr/>
        </p:nvSpPr>
        <p:spPr>
          <a:xfrm>
            <a:off x="9554346" y="5912193"/>
            <a:ext cx="1735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Calibri"/>
                <a:cs typeface="Calibri"/>
              </a:rPr>
              <a:t>Citations: Black 2013</a:t>
            </a:r>
            <a:endParaRPr lang="en-US" sz="14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30806" y="281668"/>
            <a:ext cx="8250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24-hour recall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830806" y="1056390"/>
          <a:ext cx="4329673" cy="5328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0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4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Strengths</a:t>
                      </a:r>
                    </a:p>
                  </a:txBody>
                  <a:tcPr>
                    <a:lnR>
                      <a:noFill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877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/>
                        <a:buChar char="•"/>
                      </a:pP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Quick and easy to administer</a:t>
                      </a:r>
                    </a:p>
                    <a:p>
                      <a:pPr marL="285750" indent="-285750" algn="l" defTabSz="914400" rtl="0" eaLnBrk="1" latinLnBrk="0" hangingPunct="1">
                        <a:buFont typeface="Arial"/>
                        <a:buChar char="•"/>
                      </a:pP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 be administered in person, on the phone, etc.</a:t>
                      </a:r>
                    </a:p>
                    <a:p>
                      <a:pPr marL="285750" indent="-285750" algn="l" defTabSz="914400" rtl="0" eaLnBrk="1" latinLnBrk="0" hangingPunct="1">
                        <a:buFont typeface="Arial"/>
                        <a:buChar char="•"/>
                      </a:pP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  respondent burden</a:t>
                      </a:r>
                    </a:p>
                    <a:p>
                      <a:pPr marL="285750" indent="-285750" algn="l" defTabSz="914400" rtl="0" eaLnBrk="1" latinLnBrk="0" hangingPunct="1">
                        <a:buFont typeface="Arial"/>
                        <a:buChar char="•"/>
                      </a:pP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Literacy is not required for respondent</a:t>
                      </a:r>
                    </a:p>
                    <a:p>
                      <a:pPr marL="285750" indent="-285750" algn="l" defTabSz="914400" rtl="0" eaLnBrk="1" latinLnBrk="0" hangingPunct="1">
                        <a:buFont typeface="Arial"/>
                        <a:buChar char="•"/>
                      </a:pP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restrictions on foods that can be reported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Long-term memory not required.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Does no interfere with eating behavior.</a:t>
                      </a:r>
                      <a:endParaRPr lang="en-US" sz="2000" dirty="0"/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EE18E2-8C69-3B6A-BDDD-CB93A5935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38470" y="1057176"/>
          <a:ext cx="4515957" cy="5328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6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49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Weaknesses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877"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/>
                        <a:t>Requires a well-trained interviewer.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/>
                        <a:t>Relies on accurate memory.</a:t>
                      </a:r>
                      <a:r>
                        <a:rPr lang="en-US" sz="2000" baseline="0" dirty="0"/>
                        <a:t> </a:t>
                      </a:r>
                    </a:p>
                    <a:p>
                      <a:pPr marL="742950" lvl="1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Age, memory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Can result in recall error, e.g. recall bias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Subject may selectively recall “good foods” foods and exclude those considered “bad”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Quantification of portion sizes requires portion size aids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Subject to day to day variation </a:t>
                      </a:r>
                    </a:p>
                    <a:p>
                      <a:pPr marL="742950" lvl="1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Multiple 24Hr recalls needed to represent the usual diet. 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8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23836" y="444317"/>
            <a:ext cx="836290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2. Food frequency questionnaire (FFQ)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551120" y="1171074"/>
            <a:ext cx="8956460" cy="4950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>
                <a:solidFill>
                  <a:srgbClr val="000000"/>
                </a:solidFill>
              </a:rPr>
              <a:t>Objective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Measure usual intake, i.e. long-term diet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Measure individual nutrient and food intake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Relative ranking of intake is priority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Structure</a:t>
            </a:r>
          </a:p>
          <a:p>
            <a:pPr marL="342900" indent="-342900" algn="l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Food list includes foods that are consumed reasonably often, have substantial nutrient content, or those whose intake varies between subjects. </a:t>
            </a:r>
          </a:p>
          <a:p>
            <a:pPr marL="342900" indent="-342900" algn="l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Record the frequency of consumption of the listed foods and beverages, and portion sizes </a:t>
            </a:r>
          </a:p>
          <a:p>
            <a:pPr marL="800100" lvl="1" indent="-342900" algn="l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Specific recall period eg 7 days or 30 days</a:t>
            </a:r>
          </a:p>
          <a:p>
            <a:pPr marL="342900" indent="-342900" algn="l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Can be administered by interviewers (eg LMICs) or self-administered</a:t>
            </a:r>
          </a:p>
          <a:p>
            <a:pPr algn="l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93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55920" y="381970"/>
            <a:ext cx="866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+mj-lt"/>
              </a:rPr>
              <a:t>Food frequency questionnaire (FFQ)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0C6DD-2390-4131-B97D-3FCD7FCCD7DD}"/>
              </a:ext>
            </a:extLst>
          </p:cNvPr>
          <p:cNvPicPr/>
          <p:nvPr/>
        </p:nvPicPr>
        <p:blipFill rotWithShape="1">
          <a:blip r:embed="rId3"/>
          <a:srcRect l="22210" t="24496" r="4313" b="10803"/>
          <a:stretch/>
        </p:blipFill>
        <p:spPr bwMode="auto">
          <a:xfrm>
            <a:off x="1353880" y="1271087"/>
            <a:ext cx="8527312" cy="47809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2.png" descr="Text&#10;&#10;Description automatically generated">
            <a:extLst>
              <a:ext uri="{FF2B5EF4-FFF2-40B4-BE49-F238E27FC236}">
                <a16:creationId xmlns:a16="http://schemas.microsoft.com/office/drawing/2014/main" id="{990E8574-BA36-4E00-9CA1-FB86C9A5D78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709298" y="5526228"/>
            <a:ext cx="1630045" cy="5257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96674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37834" y="347018"/>
            <a:ext cx="865165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Food frequency questionnaire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315453" y="1012195"/>
          <a:ext cx="4948211" cy="4057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2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Strengths</a:t>
                      </a:r>
                    </a:p>
                  </a:txBody>
                  <a:tcPr>
                    <a:lnR>
                      <a:noFill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9869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/>
                        <a:t>Relatively inexpensive and easy to administer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/>
                        <a:t>Can be self-administered</a:t>
                      </a:r>
                      <a:r>
                        <a:rPr lang="en-US" sz="2000" baseline="0" dirty="0"/>
                        <a:t> and c</a:t>
                      </a:r>
                      <a:r>
                        <a:rPr lang="en-US" sz="2000" dirty="0"/>
                        <a:t>omputer processed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Useful for large epidemiologic studies, measures usual intake</a:t>
                      </a:r>
                    </a:p>
                    <a:p>
                      <a:pPr marL="742950" lvl="1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Compares people with high vs low intake of nutrients/dietary patterns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Well-established validity</a:t>
                      </a:r>
                      <a:endParaRPr lang="en-US" sz="2000" dirty="0"/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812CC-7A82-47D3-B045-D4D193E898C2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EBE0DA-21F4-414C-E968-309359A062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32025" y="1012195"/>
          <a:ext cx="4944522" cy="4196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240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Weaknesses</a:t>
                      </a:r>
                    </a:p>
                  </a:txBody>
                  <a:tcPr>
                    <a:lnL>
                      <a:noFill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9869"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/>
                        <a:t>Recall of foods may be inaccurate</a:t>
                      </a:r>
                      <a:r>
                        <a:rPr lang="en-US" sz="2000" baseline="0" dirty="0"/>
                        <a:t> – recall bias</a:t>
                      </a: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/>
                        <a:t>Often not transferrable across cultures/populations, e.g. may miss important foods from the list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/>
                        <a:t>Not ideal for estimating</a:t>
                      </a:r>
                      <a:r>
                        <a:rPr lang="en-US" sz="2000" baseline="0" dirty="0"/>
                        <a:t> absolute intake</a:t>
                      </a:r>
                    </a:p>
                    <a:p>
                      <a:pPr marL="742950" lvl="1" indent="-285750">
                        <a:buFont typeface="Arial"/>
                        <a:buChar char="•"/>
                      </a:pPr>
                      <a:r>
                        <a:rPr lang="en-US" sz="2000" baseline="0" dirty="0"/>
                        <a:t>E.g. m</a:t>
                      </a:r>
                      <a:r>
                        <a:rPr lang="en-US" sz="2000" dirty="0"/>
                        <a:t>ay</a:t>
                      </a:r>
                      <a:r>
                        <a:rPr lang="en-US" sz="2000" baseline="0" dirty="0"/>
                        <a:t> underestimate energy intake</a:t>
                      </a:r>
                      <a:endParaRPr lang="en-US" sz="2000" dirty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/>
                        <a:t>Requires literacy if self administered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/>
                        <a:t>Tedious for the participant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2000" dirty="0"/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8562-5F85-4A1A-BA74-7584E3BBB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573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Uses of dietary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8A9DA-3781-471C-8242-8416C9BC7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6" y="1098698"/>
            <a:ext cx="11376837" cy="4723847"/>
          </a:xfrm>
        </p:spPr>
        <p:txBody>
          <a:bodyPr>
            <a:normAutofit/>
          </a:bodyPr>
          <a:lstStyle/>
          <a:p>
            <a:r>
              <a:rPr lang="en-US" sz="2400" dirty="0"/>
              <a:t>Findings from 24HR recall or FFQ converted to nutrient intake using local food composition tables</a:t>
            </a:r>
          </a:p>
          <a:p>
            <a:r>
              <a:rPr lang="en-US" sz="2400" dirty="0"/>
              <a:t>Develop metrics of diet quality and diversity </a:t>
            </a:r>
            <a:r>
              <a:rPr lang="en-US" sz="2400" dirty="0" err="1"/>
              <a:t>eg</a:t>
            </a:r>
            <a:r>
              <a:rPr lang="en-US" sz="2400" dirty="0"/>
              <a:t>,</a:t>
            </a:r>
          </a:p>
          <a:p>
            <a:pPr lvl="1"/>
            <a:r>
              <a:rPr lang="en-US" dirty="0"/>
              <a:t> a </a:t>
            </a:r>
            <a:r>
              <a:rPr lang="en-US" dirty="0" err="1"/>
              <a:t>posterori</a:t>
            </a:r>
            <a:r>
              <a:rPr lang="en-US" dirty="0"/>
              <a:t>  (e.g. from factor analysis)</a:t>
            </a:r>
          </a:p>
          <a:p>
            <a:pPr lvl="1"/>
            <a:r>
              <a:rPr lang="en-US" dirty="0"/>
              <a:t> a priori </a:t>
            </a:r>
          </a:p>
          <a:p>
            <a:pPr lvl="2"/>
            <a:r>
              <a:rPr lang="en-US" sz="2400" dirty="0"/>
              <a:t>Diet diversity: Minimum Dietary Diversity Score for Women (MDDW)</a:t>
            </a:r>
          </a:p>
          <a:p>
            <a:pPr lvl="2"/>
            <a:r>
              <a:rPr lang="en-US" sz="2400" dirty="0"/>
              <a:t>Diet quality: Global Diet Quality Score (GDQS), Planetary Health Diet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DE8C2-DE28-4402-975F-A0326DA0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90" y="3881777"/>
            <a:ext cx="5755758" cy="24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0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0B6C-9EA9-4680-BB86-092DE5BD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90" y="502020"/>
            <a:ext cx="11917302" cy="827434"/>
          </a:xfrm>
        </p:spPr>
        <p:txBody>
          <a:bodyPr anchor="b">
            <a:normAutofit fontScale="90000"/>
          </a:bodyPr>
          <a:lstStyle/>
          <a:p>
            <a:pPr algn="ctr">
              <a:spcAft>
                <a:spcPts val="600"/>
              </a:spcAft>
            </a:pPr>
            <a:r>
              <a:rPr lang="en-US" sz="3300" dirty="0">
                <a:solidFill>
                  <a:srgbClr val="C00000"/>
                </a:solidFill>
              </a:rPr>
              <a:t>Globally accepted measures of diet quality for women, children or adolescents?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6741B-937D-446A-BAB6-EFCCCD7B3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95" y="1860812"/>
            <a:ext cx="6711021" cy="353508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800" dirty="0"/>
              <a:t>1. Dietary diversity as a proxy measure of diet quality in LMICs? </a:t>
            </a:r>
          </a:p>
          <a:p>
            <a:pPr marL="0" indent="0">
              <a:buNone/>
            </a:pPr>
            <a:endParaRPr lang="en-US" sz="1800" dirty="0"/>
          </a:p>
          <a:p>
            <a:pPr marL="0" lvl="1" indent="0">
              <a:buNone/>
            </a:pPr>
            <a:r>
              <a:rPr lang="en-US" sz="1800" spc="10" dirty="0"/>
              <a:t>2. Measurement </a:t>
            </a:r>
            <a:r>
              <a:rPr lang="en-US" sz="1400" dirty="0"/>
              <a:t>[</a:t>
            </a:r>
            <a:r>
              <a:rPr lang="en-US" sz="1400" dirty="0" err="1"/>
              <a:t>Alkerwi</a:t>
            </a:r>
            <a:r>
              <a:rPr lang="en-US" sz="1400" dirty="0"/>
              <a:t> et al, 2014; </a:t>
            </a:r>
            <a:r>
              <a:rPr lang="en-US" sz="1400" dirty="0" err="1"/>
              <a:t>Trijsburg</a:t>
            </a:r>
            <a:r>
              <a:rPr lang="en-US" sz="1400" dirty="0"/>
              <a:t> et al, 2019]</a:t>
            </a:r>
            <a:endParaRPr lang="en-US" sz="1400" dirty="0">
              <a:cs typeface="Arial"/>
            </a:endParaRPr>
          </a:p>
          <a:p>
            <a:pPr marL="914400" lvl="2" indent="-457200">
              <a:spcAft>
                <a:spcPts val="200"/>
              </a:spcAft>
              <a:buSzPct val="80000"/>
              <a:buFont typeface="+mj-lt"/>
              <a:buAutoNum type="alphaLcParenR"/>
            </a:pPr>
            <a:r>
              <a:rPr lang="en-US" sz="1800" b="1" dirty="0"/>
              <a:t>nutrient adequacy/food variety or food diversity</a:t>
            </a:r>
          </a:p>
          <a:p>
            <a:pPr marL="914400" lvl="2" indent="-457200">
              <a:spcAft>
                <a:spcPts val="200"/>
              </a:spcAft>
              <a:buSzPct val="80000"/>
              <a:buFont typeface="+mj-lt"/>
              <a:buAutoNum type="alphaLcParenR"/>
            </a:pPr>
            <a:r>
              <a:rPr lang="en-US" sz="1800" b="1" dirty="0"/>
              <a:t>moderation </a:t>
            </a:r>
            <a:r>
              <a:rPr lang="en-US" sz="1800" dirty="0"/>
              <a:t>- saturated fat, sodium, sugar, nutrients associated with excess disease risk </a:t>
            </a:r>
          </a:p>
          <a:p>
            <a:pPr marL="914400" lvl="2" indent="-457200">
              <a:spcAft>
                <a:spcPts val="200"/>
              </a:spcAft>
              <a:buSzPct val="80000"/>
              <a:buFont typeface="+mj-lt"/>
              <a:buAutoNum type="alphaLcParenR"/>
            </a:pPr>
            <a:r>
              <a:rPr lang="en-US" sz="1800" b="1" dirty="0"/>
              <a:t>balance</a:t>
            </a:r>
            <a:r>
              <a:rPr lang="en-US" sz="1800" dirty="0"/>
              <a:t> - energy-yielding macronutrients</a:t>
            </a:r>
          </a:p>
          <a:p>
            <a:pPr marL="800100" lvl="2" indent="-342900">
              <a:spcAft>
                <a:spcPts val="200"/>
              </a:spcAft>
              <a:buSzPct val="80000"/>
              <a:buFont typeface="+mj-lt"/>
              <a:buAutoNum type="alphaLcParenR"/>
            </a:pPr>
            <a:endParaRPr lang="en-US" sz="1800" dirty="0"/>
          </a:p>
          <a:p>
            <a:pPr marL="0" lvl="1" indent="0">
              <a:spcAft>
                <a:spcPts val="200"/>
              </a:spcAft>
              <a:buSzPct val="80000"/>
              <a:buNone/>
            </a:pPr>
            <a:r>
              <a:rPr lang="en-US" sz="1800" spc="10" dirty="0"/>
              <a:t>3. </a:t>
            </a:r>
            <a:r>
              <a:rPr lang="en-US" sz="1800" b="1" spc="10" dirty="0"/>
              <a:t>Gaps: </a:t>
            </a:r>
          </a:p>
          <a:p>
            <a:pPr marL="285750" lvl="1" indent="-285750">
              <a:spcAft>
                <a:spcPts val="200"/>
              </a:spcAft>
              <a:buSzPct val="80000"/>
            </a:pPr>
            <a:r>
              <a:rPr lang="en-US" sz="1800" spc="10" dirty="0"/>
              <a:t>Varying definitions</a:t>
            </a:r>
          </a:p>
          <a:p>
            <a:pPr marL="285750" lvl="1" indent="-285750">
              <a:spcAft>
                <a:spcPts val="200"/>
              </a:spcAft>
              <a:buSzPct val="80000"/>
            </a:pPr>
            <a:r>
              <a:rPr lang="en-US" sz="1800" spc="10" dirty="0"/>
              <a:t>Updated tools for adults need validation in LMICs </a:t>
            </a:r>
          </a:p>
          <a:p>
            <a:pPr marL="285750" lvl="1" indent="-285750">
              <a:spcAft>
                <a:spcPts val="200"/>
              </a:spcAft>
              <a:buSzPct val="80000"/>
            </a:pPr>
            <a:r>
              <a:rPr lang="en-US" sz="1800" spc="10" dirty="0"/>
              <a:t>No validated tools and metrics– adolescents, children, need to adopt/adapt and validate tools in LMICs </a:t>
            </a:r>
          </a:p>
          <a:p>
            <a:pPr marL="0" lvl="1" indent="0">
              <a:spcAft>
                <a:spcPts val="200"/>
              </a:spcAft>
              <a:buSzPct val="80000"/>
              <a:buNone/>
            </a:pPr>
            <a:endParaRPr lang="en-US" sz="18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0E9B409-D096-16CD-B9E4-04C252612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5" r="4" b="4"/>
          <a:stretch/>
        </p:blipFill>
        <p:spPr>
          <a:xfrm>
            <a:off x="7129755" y="1860812"/>
            <a:ext cx="4170530" cy="40428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6840C-DC49-4B46-B131-3B97A310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8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E786DD-D58D-47E8-9E77-0BF571C41581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DFD-424B-2F56-AA61-FCA144EEDB5A}"/>
              </a:ext>
            </a:extLst>
          </p:cNvPr>
          <p:cNvSpPr txBox="1"/>
          <p:nvPr/>
        </p:nvSpPr>
        <p:spPr>
          <a:xfrm>
            <a:off x="7361216" y="5927253"/>
            <a:ext cx="4998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Source: EAT-Lancet Commission, 2020</a:t>
            </a:r>
          </a:p>
        </p:txBody>
      </p:sp>
    </p:spTree>
    <p:extLst>
      <p:ext uri="{BB962C8B-B14F-4D97-AF65-F5344CB8AC3E}">
        <p14:creationId xmlns:p14="http://schemas.microsoft.com/office/powerpoint/2010/main" val="796401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2534187" y="6262750"/>
            <a:ext cx="708574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01392" y="747775"/>
            <a:ext cx="2751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Session overview</a:t>
            </a:r>
          </a:p>
        </p:txBody>
      </p:sp>
      <p:sp>
        <p:nvSpPr>
          <p:cNvPr id="20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8610600" y="6366983"/>
            <a:ext cx="2743200" cy="365125"/>
          </a:xfrm>
        </p:spPr>
        <p:txBody>
          <a:bodyPr/>
          <a:lstStyle/>
          <a:p>
            <a:fld id="{652CD330-EB48-4EA4-B874-2201A1E29430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DA5EFB72-DDA4-D271-6180-379342156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877168"/>
              </p:ext>
            </p:extLst>
          </p:nvPr>
        </p:nvGraphicFramePr>
        <p:xfrm>
          <a:off x="2238750" y="1338417"/>
          <a:ext cx="7676614" cy="4030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1371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221813" y="1016052"/>
            <a:ext cx="3937781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Food systems are complex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AB9EF4F-ECA0-4E69-97EF-A71FB0E74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816429"/>
            <a:ext cx="7689395" cy="516129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221813" y="2122476"/>
            <a:ext cx="3404594" cy="35570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Food systems: </a:t>
            </a:r>
            <a:r>
              <a:rPr lang="en-US" sz="1800" dirty="0"/>
              <a:t>Include all the elements (</a:t>
            </a:r>
            <a:r>
              <a:rPr lang="en-US" sz="1800" b="1" i="1" dirty="0"/>
              <a:t>environment, people, inputs, processes, infrastructures, institutions</a:t>
            </a:r>
            <a:r>
              <a:rPr lang="en-US" sz="1800" dirty="0"/>
              <a:t>) and activities that relate to the </a:t>
            </a:r>
            <a:r>
              <a:rPr lang="en-US" sz="1800" b="1" i="1" dirty="0"/>
              <a:t>production, processing, distribution, preparation and consumption of food</a:t>
            </a:r>
            <a:r>
              <a:rPr lang="en-US" sz="1800" dirty="0"/>
              <a:t>, and the outputs of these activities, including socio-economic and environmental outcomes  (HPLE, 2017)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8221813" y="5098192"/>
            <a:ext cx="3404594" cy="879527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rgbClr val="0070C0"/>
                </a:solidFill>
              </a:rPr>
              <a:t>“Food systems approach” is broader than the typical focus on agriculture and “providing more food” (quantity focus)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088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75" y="398782"/>
            <a:ext cx="11071898" cy="11357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Women &amp; children in LMICs (Africa, Asia, Latin America) have poor-quality diets</a:t>
            </a:r>
            <a:br>
              <a:rPr lang="en-US" sz="2500" b="1" spc="10" dirty="0"/>
            </a:br>
            <a:endParaRPr lang="en-US" sz="25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9994" y="1431852"/>
            <a:ext cx="6985023" cy="4730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1" indent="-514350">
              <a:lnSpc>
                <a:spcPct val="120000"/>
              </a:lnSpc>
              <a:spcBef>
                <a:spcPts val="1000"/>
              </a:spcBef>
              <a:buSzPct val="80000"/>
              <a:buFont typeface="+mj-lt"/>
              <a:buAutoNum type="arabicPeriod"/>
            </a:pPr>
            <a:r>
              <a:rPr lang="en-US" sz="2600" b="1" spc="10" dirty="0">
                <a:solidFill>
                  <a:schemeClr val="accent1"/>
                </a:solidFill>
              </a:rPr>
              <a:t>Globally food systems are failing to deliver healthy diets</a:t>
            </a:r>
          </a:p>
          <a:p>
            <a:pPr marL="914400" lvl="2" indent="-457200">
              <a:lnSpc>
                <a:spcPct val="120000"/>
              </a:lnSpc>
              <a:spcBef>
                <a:spcPts val="1000"/>
              </a:spcBef>
              <a:buSzPct val="80000"/>
            </a:pPr>
            <a:r>
              <a:rPr lang="en-US" sz="2600" spc="10" dirty="0"/>
              <a:t>Limited diversity (fruits, vegetables; animal foods); plant-based; poor bioavailability </a:t>
            </a:r>
            <a:r>
              <a:rPr lang="en-US" sz="1900" spc="10" dirty="0"/>
              <a:t>(</a:t>
            </a:r>
            <a:r>
              <a:rPr lang="en-US" sz="1900" spc="10" dirty="0" err="1"/>
              <a:t>Arimond</a:t>
            </a:r>
            <a:r>
              <a:rPr lang="en-US" sz="1900" spc="10" dirty="0"/>
              <a:t> et al, 2010; </a:t>
            </a:r>
            <a:r>
              <a:rPr lang="en-US" sz="1900" spc="10" dirty="0" err="1"/>
              <a:t>Torheim</a:t>
            </a:r>
            <a:r>
              <a:rPr lang="en-US" sz="1900" spc="10" dirty="0"/>
              <a:t> et al, 2010)</a:t>
            </a:r>
          </a:p>
          <a:p>
            <a:pPr marL="457200" lvl="1" indent="-457200">
              <a:lnSpc>
                <a:spcPct val="120000"/>
              </a:lnSpc>
              <a:spcBef>
                <a:spcPts val="1000"/>
              </a:spcBef>
              <a:buSzPct val="80000"/>
              <a:buFont typeface="+mj-lt"/>
              <a:buAutoNum type="arabicPeriod"/>
            </a:pPr>
            <a:r>
              <a:rPr lang="en-US" sz="2500" b="1" spc="10" dirty="0">
                <a:solidFill>
                  <a:schemeClr val="accent1"/>
                </a:solidFill>
              </a:rPr>
              <a:t>3 Billion </a:t>
            </a:r>
            <a:r>
              <a:rPr lang="en-US" sz="2500" spc="10" dirty="0"/>
              <a:t>people cannot afford a healthy diet, </a:t>
            </a:r>
            <a:r>
              <a:rPr lang="en-US" sz="2600" b="1" spc="10" dirty="0">
                <a:solidFill>
                  <a:schemeClr val="accent1"/>
                </a:solidFill>
              </a:rPr>
              <a:t>$3.75/person/day </a:t>
            </a:r>
            <a:r>
              <a:rPr lang="en-US" sz="1900" spc="10" dirty="0"/>
              <a:t>(</a:t>
            </a:r>
            <a:r>
              <a:rPr lang="en-US" sz="1900" spc="10" dirty="0" err="1"/>
              <a:t>Herforth</a:t>
            </a:r>
            <a:r>
              <a:rPr lang="en-US" sz="1900" spc="10" dirty="0"/>
              <a:t> et al, 2020; SOFI Report)</a:t>
            </a:r>
          </a:p>
          <a:p>
            <a:pPr marL="914400" lvl="2" indent="-457200">
              <a:lnSpc>
                <a:spcPct val="120000"/>
              </a:lnSpc>
              <a:spcBef>
                <a:spcPts val="1000"/>
              </a:spcBef>
              <a:buSzPct val="80000"/>
            </a:pPr>
            <a:r>
              <a:rPr lang="en-US" sz="2600" spc="10" dirty="0"/>
              <a:t>Diet quality: 85% of the population in SSA cannot afford a healthy diet (SOFI report), with women and children most affected</a:t>
            </a:r>
          </a:p>
          <a:p>
            <a:pPr marL="514350" lvl="1" indent="-514350">
              <a:lnSpc>
                <a:spcPct val="120000"/>
              </a:lnSpc>
              <a:spcBef>
                <a:spcPts val="1000"/>
              </a:spcBef>
              <a:buSzPct val="80000"/>
              <a:buFont typeface="+mj-lt"/>
              <a:buAutoNum type="arabicPeriod"/>
            </a:pPr>
            <a:r>
              <a:rPr lang="en-US" sz="2600" b="1" spc="10" dirty="0">
                <a:solidFill>
                  <a:schemeClr val="accent1"/>
                </a:solidFill>
              </a:rPr>
              <a:t>Globally sub-optimal diets - #1 risk factor for mortality </a:t>
            </a:r>
            <a:r>
              <a:rPr lang="en-US" sz="1900" spc="10" dirty="0"/>
              <a:t>[Murray et al, 2020]</a:t>
            </a:r>
          </a:p>
          <a:p>
            <a:pPr marL="800100" lvl="2" indent="-342900">
              <a:lnSpc>
                <a:spcPct val="120000"/>
              </a:lnSpc>
              <a:spcBef>
                <a:spcPts val="1000"/>
              </a:spcBef>
              <a:buSzPct val="80000"/>
            </a:pPr>
            <a:r>
              <a:rPr lang="en-US" sz="2400" b="1" spc="10" dirty="0">
                <a:solidFill>
                  <a:schemeClr val="accent1"/>
                </a:solidFill>
              </a:rPr>
              <a:t>11M</a:t>
            </a:r>
            <a:r>
              <a:rPr lang="en-US" sz="2400" b="1" dirty="0"/>
              <a:t> </a:t>
            </a:r>
            <a:r>
              <a:rPr lang="en-US" sz="2400" dirty="0"/>
              <a:t>deaths/</a:t>
            </a:r>
            <a:r>
              <a:rPr lang="en-US" sz="2400" dirty="0" err="1"/>
              <a:t>yr</a:t>
            </a:r>
            <a:r>
              <a:rPr lang="en-US" sz="2400" dirty="0"/>
              <a:t> attributed to dietary risk factors </a:t>
            </a:r>
            <a:r>
              <a:rPr lang="en-US" sz="1900" dirty="0"/>
              <a:t>(Afshin et al (GBD), 2019)</a:t>
            </a:r>
          </a:p>
          <a:p>
            <a:pPr marL="754380" lvl="2" indent="-342900" fontAlgn="base">
              <a:lnSpc>
                <a:spcPct val="120000"/>
              </a:lnSpc>
              <a:spcBef>
                <a:spcPts val="1400"/>
              </a:spcBef>
              <a:buSzPct val="80000"/>
            </a:pPr>
            <a:r>
              <a:rPr lang="en-US" altLang="en-US" sz="2400" spc="10" dirty="0"/>
              <a:t>Diet-related chronic diseases: </a:t>
            </a:r>
            <a:r>
              <a:rPr lang="en-US" sz="2400" spc="10" dirty="0"/>
              <a:t>obesity, diabetes, hypertension, cardiovascular diseases, diet-related cancers</a:t>
            </a:r>
            <a:endParaRPr lang="en-US" sz="1300" b="1" spc="10" dirty="0"/>
          </a:p>
          <a:p>
            <a:pPr marL="514350" lvl="1" indent="-514350">
              <a:lnSpc>
                <a:spcPct val="120000"/>
              </a:lnSpc>
              <a:spcBef>
                <a:spcPts val="1000"/>
              </a:spcBef>
              <a:buSzPct val="80000"/>
              <a:buFont typeface="+mj-lt"/>
              <a:buAutoNum type="arabicPeriod"/>
            </a:pPr>
            <a:r>
              <a:rPr lang="en-US" sz="2600" b="1" spc="10" dirty="0">
                <a:solidFill>
                  <a:srgbClr val="FF0000"/>
                </a:solidFill>
              </a:rPr>
              <a:t>Nutrition and dietary transition</a:t>
            </a:r>
          </a:p>
          <a:p>
            <a:pPr marL="914400" lvl="2" indent="-457200">
              <a:lnSpc>
                <a:spcPct val="120000"/>
              </a:lnSpc>
              <a:spcBef>
                <a:spcPts val="1000"/>
              </a:spcBef>
              <a:buSzPct val="80000"/>
            </a:pPr>
            <a:r>
              <a:rPr lang="en-US" sz="2600" spc="10" dirty="0"/>
              <a:t>Food value chains and diets rapidly shifting in LMICs - processed, refined, fast foods; decreased physical activity </a:t>
            </a:r>
            <a:r>
              <a:rPr lang="en-US" sz="2200" spc="10" dirty="0"/>
              <a:t>(Popkin et al, 2014)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82723-3C0E-495E-BD93-C7585DD7B184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9A01F90-BD86-4585-9F14-74EACC75D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927" b="52088"/>
          <a:stretch/>
        </p:blipFill>
        <p:spPr>
          <a:xfrm>
            <a:off x="7485017" y="2625641"/>
            <a:ext cx="4706983" cy="2144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1E58B-1CDF-4C9D-9754-C8AE2545D5BA}"/>
              </a:ext>
            </a:extLst>
          </p:cNvPr>
          <p:cNvSpPr txBox="1"/>
          <p:nvPr/>
        </p:nvSpPr>
        <p:spPr>
          <a:xfrm>
            <a:off x="9416375" y="4769869"/>
            <a:ext cx="2577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USAID 2022</a:t>
            </a:r>
          </a:p>
        </p:txBody>
      </p:sp>
    </p:spTree>
    <p:extLst>
      <p:ext uri="{BB962C8B-B14F-4D97-AF65-F5344CB8AC3E}">
        <p14:creationId xmlns:p14="http://schemas.microsoft.com/office/powerpoint/2010/main" val="48571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4372D-B95C-40A2-94B4-6522E135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7" y="508883"/>
            <a:ext cx="3721210" cy="2790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EF5CC0-3534-4772-8CD4-409D5FAD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77" y="3554236"/>
            <a:ext cx="3581400" cy="2867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4079AD-C672-4550-A9E5-9DF7835C247A}"/>
              </a:ext>
            </a:extLst>
          </p:cNvPr>
          <p:cNvSpPr txBox="1"/>
          <p:nvPr/>
        </p:nvSpPr>
        <p:spPr>
          <a:xfrm>
            <a:off x="902911" y="3353119"/>
            <a:ext cx="1296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Credit: CNN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41ECBD-297C-4D53-9028-46857357B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96" y="763677"/>
            <a:ext cx="3081768" cy="2536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25502-D80F-4C98-8D35-85D52E084A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54"/>
          <a:stretch/>
        </p:blipFill>
        <p:spPr>
          <a:xfrm>
            <a:off x="8065976" y="955504"/>
            <a:ext cx="3726129" cy="2536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86EBEC-4138-43F0-B1FF-F23920F26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4848" y="497307"/>
            <a:ext cx="3450825" cy="438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3B5DE9-11E4-4B9B-8DDC-68094A8CD5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08" y="4047214"/>
            <a:ext cx="3887480" cy="1956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5BE742-D007-4241-BD9A-17151B233D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7408" y="6003574"/>
            <a:ext cx="3448961" cy="444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E05432-0767-4120-8C65-E5CBB92933C1}"/>
              </a:ext>
            </a:extLst>
          </p:cNvPr>
          <p:cNvSpPr txBox="1"/>
          <p:nvPr/>
        </p:nvSpPr>
        <p:spPr>
          <a:xfrm>
            <a:off x="4652087" y="3337729"/>
            <a:ext cx="21432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Source: FAO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E033D5-0F01-4DBF-A4C4-4987DAB21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4673" y="4043947"/>
            <a:ext cx="2876078" cy="24785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D75360-EE59-4905-A362-5E7F71698EAA}"/>
              </a:ext>
            </a:extLst>
          </p:cNvPr>
          <p:cNvSpPr txBox="1"/>
          <p:nvPr/>
        </p:nvSpPr>
        <p:spPr>
          <a:xfrm>
            <a:off x="4770144" y="3728476"/>
            <a:ext cx="25703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i="1" dirty="0">
                <a:solidFill>
                  <a:prstClr val="black"/>
                </a:solidFill>
                <a:latin typeface="Calibri" panose="020F0502020204030204"/>
              </a:rPr>
              <a:t>Sub-optimal food systems 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1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036610" y="721515"/>
            <a:ext cx="2631391" cy="0"/>
          </a:xfrm>
          <a:prstGeom prst="line">
            <a:avLst/>
          </a:prstGeom>
          <a:ln w="88900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20212" y="341614"/>
            <a:ext cx="563301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Sustainable Development Goal #2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6998" y="971153"/>
            <a:ext cx="7010829" cy="55940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rgbClr val="000000"/>
                </a:solidFill>
              </a:rPr>
              <a:t>2.1:  by 2030 </a:t>
            </a:r>
            <a:r>
              <a:rPr lang="en-US" sz="2400" b="1" u="sng" dirty="0">
                <a:solidFill>
                  <a:srgbClr val="000000"/>
                </a:solidFill>
              </a:rPr>
              <a:t>end hunger </a:t>
            </a:r>
            <a:r>
              <a:rPr lang="en-US" sz="2400" dirty="0">
                <a:solidFill>
                  <a:srgbClr val="000000"/>
                </a:solidFill>
              </a:rPr>
              <a:t>and ensure access to </a:t>
            </a:r>
            <a:r>
              <a:rPr lang="en-US" sz="2400" u="sng" dirty="0">
                <a:solidFill>
                  <a:srgbClr val="000000"/>
                </a:solidFill>
              </a:rPr>
              <a:t>safe, nutritious and sufficient food 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2.2:  by 2030 </a:t>
            </a:r>
            <a:r>
              <a:rPr lang="en-US" sz="2400" b="1" u="sng" dirty="0">
                <a:solidFill>
                  <a:srgbClr val="000000"/>
                </a:solidFill>
              </a:rPr>
              <a:t>end all forms of malnutrition</a:t>
            </a:r>
            <a:r>
              <a:rPr lang="en-US" sz="2400" dirty="0">
                <a:solidFill>
                  <a:srgbClr val="000000"/>
                </a:solidFill>
              </a:rPr>
              <a:t>, including achieving global targets 2025 (address  nutritional needs of </a:t>
            </a:r>
            <a:r>
              <a:rPr lang="en-US" sz="2400" b="1" dirty="0">
                <a:solidFill>
                  <a:srgbClr val="000000"/>
                </a:solidFill>
              </a:rPr>
              <a:t>adolescent girls, pregnant and lactating women, and older persons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2.3:  by 2030 </a:t>
            </a:r>
            <a:r>
              <a:rPr lang="en-US" sz="2400" b="1" u="sng" dirty="0">
                <a:solidFill>
                  <a:srgbClr val="000000"/>
                </a:solidFill>
              </a:rPr>
              <a:t>double the agricultural productivity and the incomes of small-scale food farmers</a:t>
            </a:r>
            <a:r>
              <a:rPr lang="en-US" sz="2400" dirty="0">
                <a:solidFill>
                  <a:srgbClr val="000000"/>
                </a:solidFill>
              </a:rPr>
              <a:t> (especially women, family farmers, pastoralists) 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2.4:  by 2030 ensure </a:t>
            </a:r>
            <a:r>
              <a:rPr lang="en-US" sz="2400" b="1" u="sng" dirty="0">
                <a:solidFill>
                  <a:srgbClr val="000000"/>
                </a:solidFill>
              </a:rPr>
              <a:t>sustainable</a:t>
            </a:r>
            <a:r>
              <a:rPr lang="en-US" sz="2400" dirty="0">
                <a:solidFill>
                  <a:srgbClr val="000000"/>
                </a:solidFill>
              </a:rPr>
              <a:t> food production systems and resilient agricultural practices (ecosystems, capacity for adaptation to climate change, soil quality)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2.5:  by 2020 maintain genetic diversity of seeds, cultivated plants, farmed and domesticated animals and their related wild</a:t>
            </a:r>
          </a:p>
          <a:p>
            <a:pPr algn="l"/>
            <a:endParaRPr lang="en-US" sz="2400" dirty="0">
              <a:solidFill>
                <a:srgbClr val="000000"/>
              </a:solidFill>
            </a:endParaRPr>
          </a:p>
          <a:p>
            <a:pPr marL="457200" indent="-457200" algn="l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36610" y="-12329"/>
            <a:ext cx="2631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</a:rPr>
              <a:t>Big Picture: </a:t>
            </a:r>
          </a:p>
          <a:p>
            <a:r>
              <a:rPr lang="en-US" sz="2000" i="1" dirty="0">
                <a:solidFill>
                  <a:schemeClr val="accent2"/>
                </a:solidFill>
              </a:rPr>
              <a:t>Global commitments</a:t>
            </a:r>
          </a:p>
        </p:txBody>
      </p:sp>
      <p:pic>
        <p:nvPicPr>
          <p:cNvPr id="14" name="Picture 2" descr="http://www.thepigsite.com/uploads/files/SDG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827" y="3522290"/>
            <a:ext cx="3962398" cy="2604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sustainabledevelopment.un.org/content/images/imagebig230_16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876" y="824468"/>
            <a:ext cx="3871126" cy="26045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F0C5-3F47-4F7A-13A0-40BD48D74A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24063" y="549276"/>
            <a:ext cx="10167937" cy="2397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Global burden of disease (GBD Studies) in SSA </a:t>
            </a:r>
            <a:br>
              <a:rPr lang="en-US" sz="3700" dirty="0">
                <a:solidFill>
                  <a:schemeClr val="tx1"/>
                </a:solidFill>
                <a:latin typeface="+mj-lt"/>
                <a:ea typeface="+mj-ea"/>
              </a:rPr>
            </a:br>
            <a:endParaRPr lang="en-US" sz="3700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8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A45D928C-A4BD-82B6-174B-EC2F9FB905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82" y="673395"/>
            <a:ext cx="7655975" cy="58408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F5F6E6-7DDC-2E31-C789-0E2BC714B446}"/>
              </a:ext>
            </a:extLst>
          </p:cNvPr>
          <p:cNvSpPr txBox="1"/>
          <p:nvPr/>
        </p:nvSpPr>
        <p:spPr>
          <a:xfrm>
            <a:off x="8421760" y="855617"/>
            <a:ext cx="2839453" cy="2461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Poor diet quality linked to NCDs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Obesity, type 2 diabetes, hypertension, cardiovascular disease, and diet-related cancers.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</a:rPr>
              <a:t>Very limited studies in Africa on diets and NCDs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effectLst/>
            </a:endParaRP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150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0C496-4D54-9D36-E548-F0B7A769F6B3}"/>
              </a:ext>
            </a:extLst>
          </p:cNvPr>
          <p:cNvSpPr txBox="1"/>
          <p:nvPr/>
        </p:nvSpPr>
        <p:spPr>
          <a:xfrm>
            <a:off x="8421759" y="2822215"/>
            <a:ext cx="3004457" cy="9787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V</a:t>
            </a:r>
            <a:r>
              <a:rPr lang="en-US" sz="1600" dirty="0">
                <a:solidFill>
                  <a:schemeClr val="bg1"/>
                </a:solidFill>
                <a:effectLst/>
              </a:rPr>
              <a:t>egetables, fruits, whole grains and fibre, legumes, fish, and chicken that seem to be protective against NCDs.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A0B59-BA4B-B6B0-0FFD-963B3B07A2D4}"/>
              </a:ext>
            </a:extLst>
          </p:cNvPr>
          <p:cNvSpPr txBox="1"/>
          <p:nvPr/>
        </p:nvSpPr>
        <p:spPr>
          <a:xfrm>
            <a:off x="8421760" y="3858236"/>
            <a:ext cx="3004457" cy="181588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Sugar-sweetened beverages, refined grains e.g. white rice, ultra-processed foods, fried foods, trans-fat, excessive animal products e.g. processed and red meats, refined and fast foods, and Western-style diets.</a:t>
            </a:r>
          </a:p>
        </p:txBody>
      </p:sp>
    </p:spTree>
    <p:extLst>
      <p:ext uri="{BB962C8B-B14F-4D97-AF65-F5344CB8AC3E}">
        <p14:creationId xmlns:p14="http://schemas.microsoft.com/office/powerpoint/2010/main" val="3532754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82071" y="323640"/>
            <a:ext cx="981094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Food systems, diets and nutrition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68909" y="1115252"/>
            <a:ext cx="6257249" cy="4886045"/>
          </a:xfrm>
        </p:spPr>
        <p:txBody>
          <a:bodyPr>
            <a:noAutofit/>
          </a:bodyPr>
          <a:lstStyle/>
          <a:p>
            <a:pPr marL="228594" lvl="1">
              <a:spcBef>
                <a:spcPts val="1000"/>
              </a:spcBef>
              <a:spcAft>
                <a:spcPts val="200"/>
              </a:spcAft>
              <a:buSzPct val="80000"/>
            </a:pPr>
            <a:r>
              <a:rPr lang="en-US" sz="2000" dirty="0"/>
              <a:t>Bidirectional relationship  between agriculture and nutritional status</a:t>
            </a:r>
            <a:endParaRPr lang="en-US" sz="1000" dirty="0"/>
          </a:p>
          <a:p>
            <a:pPr marL="685783" lvl="2">
              <a:spcBef>
                <a:spcPts val="1000"/>
              </a:spcBef>
              <a:spcAft>
                <a:spcPts val="200"/>
              </a:spcAft>
              <a:buSzPct val="80000"/>
            </a:pPr>
            <a:r>
              <a:rPr lang="en-US" sz="1800" dirty="0"/>
              <a:t>Agriculture and food systems are important determinants of nutrition and health</a:t>
            </a:r>
            <a:endParaRPr lang="en-US" sz="600" dirty="0"/>
          </a:p>
          <a:p>
            <a:pPr marL="685783" lvl="2">
              <a:spcBef>
                <a:spcPts val="1000"/>
              </a:spcBef>
              <a:spcAft>
                <a:spcPts val="200"/>
              </a:spcAft>
              <a:buSzPct val="80000"/>
            </a:pPr>
            <a:r>
              <a:rPr lang="en-US" sz="1800" dirty="0"/>
              <a:t>Nutrition status is also a factor in agriculture productivity</a:t>
            </a:r>
          </a:p>
          <a:p>
            <a:pPr marL="228594" lvl="1">
              <a:spcBef>
                <a:spcPts val="1000"/>
              </a:spcBef>
              <a:spcAft>
                <a:spcPts val="200"/>
              </a:spcAft>
              <a:buSzPct val="80000"/>
            </a:pPr>
            <a:endParaRPr lang="en-US" sz="1000" dirty="0"/>
          </a:p>
          <a:p>
            <a:pPr marL="228594" lvl="1">
              <a:spcBef>
                <a:spcPts val="1000"/>
              </a:spcBef>
              <a:spcAft>
                <a:spcPts val="200"/>
              </a:spcAft>
              <a:buSzPct val="80000"/>
            </a:pPr>
            <a:r>
              <a:rPr lang="en-US" sz="2000" dirty="0"/>
              <a:t>Food systems affect human health through their influence on food environments and diet quality </a:t>
            </a:r>
          </a:p>
          <a:p>
            <a:pPr marL="228594" lvl="1">
              <a:spcBef>
                <a:spcPts val="1000"/>
              </a:spcBef>
              <a:spcAft>
                <a:spcPts val="200"/>
              </a:spcAft>
              <a:buSzPct val="80000"/>
            </a:pPr>
            <a:endParaRPr lang="en-US" sz="1000" dirty="0"/>
          </a:p>
          <a:p>
            <a:pPr marL="228594" lvl="1">
              <a:spcBef>
                <a:spcPts val="1000"/>
              </a:spcBef>
              <a:spcAft>
                <a:spcPts val="200"/>
              </a:spcAft>
              <a:buSzPct val="80000"/>
            </a:pPr>
            <a:r>
              <a:rPr lang="en-US" sz="2000" dirty="0"/>
              <a:t>Understanding of linkages between agriculture/food systems, diets, nutrition and health, and policy actions to address them is limited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F4199-DDDC-4F48-B1D2-532961F9C043}" type="slidenum">
              <a:rPr lang="en-US" smtClean="0"/>
              <a:t>51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158" y="1304860"/>
            <a:ext cx="4629504" cy="40028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49361" y="5742749"/>
            <a:ext cx="5465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Ecuador, What the World Eats (Peter </a:t>
            </a:r>
            <a:r>
              <a:rPr lang="en-US" sz="1400" dirty="0" err="1">
                <a:solidFill>
                  <a:schemeClr val="bg1"/>
                </a:solidFill>
              </a:rPr>
              <a:t>Menzel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6625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8659" y="365126"/>
            <a:ext cx="11432459" cy="84583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Value chains in agriculture/food systems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9" t="15509" r="-1"/>
          <a:stretch/>
        </p:blipFill>
        <p:spPr>
          <a:xfrm>
            <a:off x="1438853" y="1013798"/>
            <a:ext cx="9165351" cy="4485043"/>
          </a:xfrm>
        </p:spPr>
      </p:pic>
      <p:sp>
        <p:nvSpPr>
          <p:cNvPr id="3" name="TextBox 2"/>
          <p:cNvSpPr txBox="1"/>
          <p:nvPr/>
        </p:nvSpPr>
        <p:spPr>
          <a:xfrm>
            <a:off x="8357191" y="1874147"/>
            <a:ext cx="3572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chemeClr val="bg1"/>
                </a:solidFill>
              </a:rPr>
              <a:t>In LMICs there are a range of food value chains</a:t>
            </a:r>
          </a:p>
          <a:p>
            <a:r>
              <a:rPr lang="en-US" sz="1500" dirty="0">
                <a:solidFill>
                  <a:schemeClr val="bg1"/>
                </a:solidFill>
              </a:rPr>
              <a:t>-more simplified value chains in rural areas</a:t>
            </a:r>
          </a:p>
          <a:p>
            <a:r>
              <a:rPr lang="en-US" sz="1500" dirty="0">
                <a:solidFill>
                  <a:schemeClr val="bg1"/>
                </a:solidFill>
              </a:rPr>
              <a:t>-more complex value chains in urban areas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D330-EB48-4EA4-B874-2201A1E2943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87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69" y="340412"/>
            <a:ext cx="11334323" cy="967389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Challenges for nutrition along food value chains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475" b="6591"/>
          <a:stretch/>
        </p:blipFill>
        <p:spPr>
          <a:xfrm>
            <a:off x="1171878" y="1949732"/>
            <a:ext cx="9223735" cy="27040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06399" y="5427965"/>
            <a:ext cx="37941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Good Nutrition: Perspectives for the 21st Century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32229" y="4326797"/>
            <a:ext cx="38915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D330-EB48-4EA4-B874-2201A1E29430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EBA1F-C6BD-4C9A-B6A2-D49315B2F316}"/>
              </a:ext>
            </a:extLst>
          </p:cNvPr>
          <p:cNvSpPr txBox="1"/>
          <p:nvPr/>
        </p:nvSpPr>
        <p:spPr>
          <a:xfrm>
            <a:off x="6329916" y="5581853"/>
            <a:ext cx="563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Downs and </a:t>
            </a:r>
            <a:r>
              <a:rPr lang="en-US" sz="1400" dirty="0" err="1"/>
              <a:t>Fanzo</a:t>
            </a:r>
            <a:r>
              <a:rPr lang="en-US" sz="1400" dirty="0"/>
              <a:t>: https://www.karger.com/Article/Pdf/452374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44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FE42-7071-478E-B516-3C25E19E8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D8E0F-04F6-4155-A0E9-14EAF0F40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32"/>
          <a:stretch/>
        </p:blipFill>
        <p:spPr>
          <a:xfrm>
            <a:off x="1367022" y="1366089"/>
            <a:ext cx="9147161" cy="3794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F076BB-AEA4-4DBA-91C6-2F21899079E7}"/>
              </a:ext>
            </a:extLst>
          </p:cNvPr>
          <p:cNvSpPr txBox="1"/>
          <p:nvPr/>
        </p:nvSpPr>
        <p:spPr>
          <a:xfrm>
            <a:off x="9037674" y="5982586"/>
            <a:ext cx="1842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Owino et al, 2022</a:t>
            </a:r>
          </a:p>
        </p:txBody>
      </p:sp>
    </p:spTree>
    <p:extLst>
      <p:ext uri="{BB962C8B-B14F-4D97-AF65-F5344CB8AC3E}">
        <p14:creationId xmlns:p14="http://schemas.microsoft.com/office/powerpoint/2010/main" val="3323583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326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Agriculture accounts for ¼  of global Green House Gas emissions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077"/>
          <a:stretch/>
        </p:blipFill>
        <p:spPr>
          <a:xfrm>
            <a:off x="3020887" y="1376857"/>
            <a:ext cx="6150228" cy="4778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4926" y="2175642"/>
            <a:ext cx="23438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37% of earth’s landmass (excluding Antarctica) is used for food production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D330-EB48-4EA4-B874-2201A1E294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42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7949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Food losses near production are prevalent in LMICs and food waste near consumption is prevalent in industrialized nations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071"/>
          <a:stretch/>
        </p:blipFill>
        <p:spPr>
          <a:xfrm>
            <a:off x="1919128" y="2351596"/>
            <a:ext cx="8141368" cy="43698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573" y="1296896"/>
            <a:ext cx="114604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12.3 Sustainable Development Goals (SDGs): 50%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</a:rPr>
              <a:t>reduction by 2030 of per capita global food waste - at retail and consumer levels and reduction of food losses along production and supply chains, including post-harvest losses. 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D330-EB48-4EA4-B874-2201A1E2943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22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6829"/>
            <a:ext cx="10515600" cy="146386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Projected impacts of changes in temperature by 3 degrees Celsius on global food production – yields could decline significantly in LMICs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405"/>
          <a:stretch/>
        </p:blipFill>
        <p:spPr>
          <a:xfrm>
            <a:off x="1595438" y="1279820"/>
            <a:ext cx="8824471" cy="476997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534189" y="6262751"/>
            <a:ext cx="708574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D330-EB48-4EA4-B874-2201A1E29430}" type="slidenum">
              <a:rPr lang="en-US" smtClean="0"/>
              <a:t>57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147B75-83B5-4599-BF07-B41306893085}"/>
              </a:ext>
            </a:extLst>
          </p:cNvPr>
          <p:cNvSpPr/>
          <p:nvPr/>
        </p:nvSpPr>
        <p:spPr>
          <a:xfrm>
            <a:off x="1772093" y="6296139"/>
            <a:ext cx="89171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https://research.wri.org/sites/default/files/2019-07/WRR_Food_Full_Report_0.pdf</a:t>
            </a:r>
          </a:p>
        </p:txBody>
      </p:sp>
    </p:spTree>
    <p:extLst>
      <p:ext uri="{BB962C8B-B14F-4D97-AF65-F5344CB8AC3E}">
        <p14:creationId xmlns:p14="http://schemas.microsoft.com/office/powerpoint/2010/main" val="2131787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130" y="60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Water stress will increase in many agricultural areas by 2040 due to growing water use and higher temperatures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253" b="14058"/>
          <a:stretch/>
        </p:blipFill>
        <p:spPr>
          <a:xfrm>
            <a:off x="2639899" y="1438358"/>
            <a:ext cx="7231597" cy="517032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D330-EB48-4EA4-B874-2201A1E29430}" type="slidenum">
              <a:rPr lang="en-US" smtClean="0"/>
              <a:t>58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1F6AF7-7F5D-4301-AA7E-E4BF5E050035}"/>
              </a:ext>
            </a:extLst>
          </p:cNvPr>
          <p:cNvSpPr/>
          <p:nvPr/>
        </p:nvSpPr>
        <p:spPr>
          <a:xfrm>
            <a:off x="9464609" y="5554321"/>
            <a:ext cx="2296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 research.wri.org</a:t>
            </a:r>
          </a:p>
        </p:txBody>
      </p:sp>
    </p:spTree>
    <p:extLst>
      <p:ext uri="{BB962C8B-B14F-4D97-AF65-F5344CB8AC3E}">
        <p14:creationId xmlns:p14="http://schemas.microsoft.com/office/powerpoint/2010/main" val="3159596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752591-4F25-4EAA-9DF5-00F00883C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98"/>
          <a:stretch/>
        </p:blipFill>
        <p:spPr>
          <a:xfrm>
            <a:off x="829339" y="861606"/>
            <a:ext cx="10214344" cy="4610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232C4E-46C9-40D4-AA03-00090F78A648}"/>
              </a:ext>
            </a:extLst>
          </p:cNvPr>
          <p:cNvSpPr txBox="1"/>
          <p:nvPr/>
        </p:nvSpPr>
        <p:spPr>
          <a:xfrm>
            <a:off x="9427534" y="4976037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Fanzo</a:t>
            </a:r>
            <a:r>
              <a:rPr lang="en-US" sz="1400" dirty="0"/>
              <a:t> et al, 2021</a:t>
            </a:r>
          </a:p>
        </p:txBody>
      </p:sp>
    </p:spTree>
    <p:extLst>
      <p:ext uri="{BB962C8B-B14F-4D97-AF65-F5344CB8AC3E}">
        <p14:creationId xmlns:p14="http://schemas.microsoft.com/office/powerpoint/2010/main" val="251830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992" y="104305"/>
            <a:ext cx="10518667" cy="751556"/>
          </a:xfrm>
        </p:spPr>
        <p:txBody>
          <a:bodyPr>
            <a:no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en-US" altLang="en-US" sz="3200" dirty="0">
                <a:solidFill>
                  <a:srgbClr val="C00000"/>
                </a:solidFill>
              </a:rPr>
              <a:t>Prevalence of undernourishment in the world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3765" y="5759148"/>
            <a:ext cx="11040035" cy="646331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Arial" panose="020B0604020202020204" pitchFamily="34" charset="0"/>
              </a:rPr>
              <a:t>Based on daily dietary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61714-15FE-B440-91C1-B7D90E53E1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24001" y="28123"/>
            <a:ext cx="8153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0600" y="6409589"/>
            <a:ext cx="1649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Citations: SOFI 2022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A6129-F79E-3524-605F-0665CA2C4979}"/>
              </a:ext>
            </a:extLst>
          </p:cNvPr>
          <p:cNvSpPr txBox="1"/>
          <p:nvPr/>
        </p:nvSpPr>
        <p:spPr>
          <a:xfrm>
            <a:off x="9677401" y="2959774"/>
            <a:ext cx="2182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Zero Hunger by 2030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(SDG Target 2.1)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46ABA3-062D-43FC-9A7A-05F112D1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77" y="637471"/>
            <a:ext cx="6913245" cy="51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37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D:\Ajeet\pu\PU38-onlinefigure\13\MyersFig02-revised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080" y="1092201"/>
            <a:ext cx="8663840" cy="567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832" y="682626"/>
            <a:ext cx="10515600" cy="4095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300" b="1" dirty="0">
                <a:solidFill>
                  <a:srgbClr val="C00000"/>
                </a:solidFill>
              </a:rPr>
              <a:t>Issues: Bidirectional relationship between agriculture and environment/climate change</a:t>
            </a:r>
            <a:br>
              <a:rPr lang="en-US" sz="2900" dirty="0">
                <a:latin typeface="+mn-lt"/>
              </a:rPr>
            </a:br>
            <a:r>
              <a:rPr lang="en-US" dirty="0"/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D330-EB48-4EA4-B874-2201A1E294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6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21" y="465222"/>
            <a:ext cx="10515600" cy="73755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3895"/>
            <a:ext cx="10515600" cy="4351339"/>
          </a:xfrm>
        </p:spPr>
        <p:txBody>
          <a:bodyPr/>
          <a:lstStyle/>
          <a:p>
            <a:pPr marL="152396" indent="0">
              <a:buNone/>
            </a:pPr>
            <a:r>
              <a:rPr lang="en-US" sz="3200" dirty="0"/>
              <a:t>Given concerns about the environmental impact of animal-source foods (ASF), should LMICs recommend ASF for complementary feeding for children? Why or why not?</a:t>
            </a:r>
          </a:p>
          <a:p>
            <a:endParaRPr lang="en-US" dirty="0"/>
          </a:p>
          <a:p>
            <a:pPr marL="971526" lvl="1" indent="-514338">
              <a:buFont typeface="+mj-lt"/>
              <a:buAutoNum type="alphaUcPeriod"/>
            </a:pPr>
            <a:r>
              <a:rPr lang="en-US" sz="2800" dirty="0"/>
              <a:t>Yes</a:t>
            </a:r>
          </a:p>
          <a:p>
            <a:pPr marL="971526" lvl="1" indent="-514338">
              <a:buFont typeface="+mj-lt"/>
              <a:buAutoNum type="alphaUcPeriod"/>
            </a:pPr>
            <a:r>
              <a:rPr lang="en-US" sz="2800" dirty="0"/>
              <a:t>No</a:t>
            </a:r>
          </a:p>
          <a:p>
            <a:pPr marL="971526" lvl="1" indent="-514338">
              <a:buFont typeface="+mj-lt"/>
              <a:buAutoNum type="alphaUcPeriod"/>
            </a:pPr>
            <a:r>
              <a:rPr lang="en-US" sz="2800" dirty="0"/>
              <a:t>Don’t know</a:t>
            </a:r>
          </a:p>
          <a:p>
            <a:pPr marL="514338" indent="-514338">
              <a:buFont typeface="+mj-lt"/>
              <a:buAutoNum type="alphaUcPeriod"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D330-EB48-4EA4-B874-2201A1E294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35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629264" y="428281"/>
            <a:ext cx="10744589" cy="668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SzPts val="1400"/>
            </a:pPr>
            <a:r>
              <a:rPr lang="en-US" altLang="en-US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Agriculture, Food Systems and Nutrition</a:t>
            </a:r>
          </a:p>
        </p:txBody>
      </p:sp>
      <p:sp>
        <p:nvSpPr>
          <p:cNvPr id="3074" name="AutoShape 2"/>
          <p:cNvSpPr>
            <a:spLocks noChangeAspect="1" noChangeArrowheads="1"/>
          </p:cNvSpPr>
          <p:nvPr/>
        </p:nvSpPr>
        <p:spPr bwMode="auto">
          <a:xfrm>
            <a:off x="6450014" y="152400"/>
            <a:ext cx="367030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572" y="1026487"/>
            <a:ext cx="7908741" cy="491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Slide Number Placeholder 16"/>
          <p:cNvSpPr txBox="1">
            <a:spLocks/>
          </p:cNvSpPr>
          <p:nvPr/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52CD330-EB48-4EA4-B874-2201A1E29430}" type="slidenum">
              <a:rPr lang="en-US" sz="1200"/>
              <a:pPr algn="r"/>
              <a:t>62</a:t>
            </a:fld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471948" y="2424224"/>
            <a:ext cx="1739624" cy="13234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Address immediate causes of undernutrition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20313" y="2424224"/>
            <a:ext cx="1739624" cy="13234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Address underlying causes of undernutrition </a:t>
            </a:r>
          </a:p>
        </p:txBody>
      </p:sp>
    </p:spTree>
    <p:extLst>
      <p:ext uri="{BB962C8B-B14F-4D97-AF65-F5344CB8AC3E}">
        <p14:creationId xmlns:p14="http://schemas.microsoft.com/office/powerpoint/2010/main" val="38726640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8B62C2-1BE9-4F58-BA13-8E59E276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5" y="161529"/>
            <a:ext cx="10515600" cy="967489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Some potential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DF9E20-DEF4-41C1-9539-699DE9238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AFE42-7071-478E-B516-3C25E19E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D8E0F-04F6-4155-A0E9-14EAF0F40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29" y="1061289"/>
            <a:ext cx="9147161" cy="5151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F076BB-AEA4-4DBA-91C6-2F21899079E7}"/>
              </a:ext>
            </a:extLst>
          </p:cNvPr>
          <p:cNvSpPr txBox="1"/>
          <p:nvPr/>
        </p:nvSpPr>
        <p:spPr>
          <a:xfrm>
            <a:off x="9037674" y="5982586"/>
            <a:ext cx="1842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Owino et al, 2022</a:t>
            </a:r>
          </a:p>
        </p:txBody>
      </p:sp>
    </p:spTree>
    <p:extLst>
      <p:ext uri="{BB962C8B-B14F-4D97-AF65-F5344CB8AC3E}">
        <p14:creationId xmlns:p14="http://schemas.microsoft.com/office/powerpoint/2010/main" val="1411004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804" y="274413"/>
            <a:ext cx="10515600" cy="65560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Pathways from agriculture to improved nutrition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130" y="930014"/>
            <a:ext cx="11064949" cy="5209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Pathways are not linear! And there are many interactions </a:t>
            </a:r>
            <a:r>
              <a:rPr lang="en-US" sz="1800" dirty="0"/>
              <a:t>(Herforth and Jody Harris, 2014)</a:t>
            </a:r>
          </a:p>
          <a:p>
            <a:pPr marL="0" indent="0">
              <a:buNone/>
            </a:pPr>
            <a:r>
              <a:rPr lang="en-US" sz="1800" b="1" dirty="0"/>
              <a:t>1</a:t>
            </a:r>
            <a:r>
              <a:rPr lang="en-US" sz="1800" b="1" dirty="0">
                <a:solidFill>
                  <a:srgbClr val="FFC000"/>
                </a:solidFill>
              </a:rPr>
              <a:t>. Production pathway</a:t>
            </a:r>
          </a:p>
          <a:p>
            <a:pPr lvl="1"/>
            <a:r>
              <a:rPr lang="en-US" sz="1800" dirty="0"/>
              <a:t>Improved food production can improve dietary practices through greater food consumption, dietary diversity, or nutrient intake</a:t>
            </a:r>
          </a:p>
          <a:p>
            <a:pPr lvl="1"/>
            <a:r>
              <a:rPr lang="en-US" sz="1800" dirty="0"/>
              <a:t>Food availability for household consumption, as well the price of diverse foods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800" b="1" dirty="0"/>
              <a:t>2</a:t>
            </a:r>
            <a:r>
              <a:rPr lang="en-US" sz="1800" b="1" dirty="0">
                <a:solidFill>
                  <a:srgbClr val="FFC000"/>
                </a:solidFill>
              </a:rPr>
              <a:t>. Income pathway</a:t>
            </a:r>
          </a:p>
          <a:p>
            <a:pPr lvl="1"/>
            <a:r>
              <a:rPr lang="en-US" sz="1800" dirty="0"/>
              <a:t>Agricultural sales or income reported on expenditure can  increase food-related expenditure</a:t>
            </a:r>
          </a:p>
          <a:p>
            <a:pPr lvl="1"/>
            <a:r>
              <a:rPr lang="en-US" sz="1800" dirty="0"/>
              <a:t>Increased expenditure on health care, education, clothes, and productive assets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800" b="1" dirty="0"/>
              <a:t>3. </a:t>
            </a:r>
            <a:r>
              <a:rPr lang="en-US" sz="1800" b="1" dirty="0">
                <a:solidFill>
                  <a:srgbClr val="FFC000"/>
                </a:solidFill>
              </a:rPr>
              <a:t>Women's empowerment pathway</a:t>
            </a:r>
          </a:p>
          <a:p>
            <a:pPr lvl="1"/>
            <a:r>
              <a:rPr lang="en-US" sz="1800" dirty="0"/>
              <a:t>Increased intra-household decision making and resource allocation by women; access to assets; knowledge, preferences of women</a:t>
            </a:r>
          </a:p>
          <a:p>
            <a:pPr lvl="1"/>
            <a:r>
              <a:rPr lang="en-US" sz="1800" dirty="0"/>
              <a:t>Gender power dynamics affect women’s decision-making in intra-household resource allocation related to dietary intake</a:t>
            </a:r>
          </a:p>
          <a:p>
            <a:pPr lvl="1"/>
            <a:r>
              <a:rPr lang="en-US" sz="1800" dirty="0"/>
              <a:t>Negative impact - women's time - women spending more time in agriculture, less time for childcare, rest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D330-EB48-4EA4-B874-2201A1E2943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891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pathway from agriculture to improved diets is </a:t>
            </a:r>
            <a:r>
              <a:rPr lang="en-US" u="sng" dirty="0"/>
              <a:t>most</a:t>
            </a:r>
            <a:r>
              <a:rPr lang="en-US" dirty="0"/>
              <a:t> important for family/small scale farmers in LMIC?</a:t>
            </a:r>
          </a:p>
          <a:p>
            <a:endParaRPr lang="en-US" dirty="0"/>
          </a:p>
          <a:p>
            <a:pPr marL="971526" lvl="1" indent="-514338">
              <a:buFont typeface="+mj-lt"/>
              <a:buAutoNum type="alphaUcPeriod"/>
            </a:pPr>
            <a:r>
              <a:rPr lang="en-US" sz="2800" dirty="0"/>
              <a:t>Production pathway</a:t>
            </a:r>
          </a:p>
          <a:p>
            <a:pPr marL="971526" lvl="1" indent="-514338">
              <a:buFont typeface="+mj-lt"/>
              <a:buAutoNum type="alphaUcPeriod"/>
            </a:pPr>
            <a:r>
              <a:rPr lang="en-US" sz="2800" dirty="0"/>
              <a:t>Income pathway</a:t>
            </a:r>
          </a:p>
          <a:p>
            <a:pPr marL="971526" lvl="1" indent="-514338">
              <a:buFont typeface="+mj-lt"/>
              <a:buAutoNum type="alphaUcPeriod"/>
            </a:pPr>
            <a:r>
              <a:rPr lang="en-US" sz="2800" dirty="0"/>
              <a:t>Women’s empowerment</a:t>
            </a:r>
          </a:p>
          <a:p>
            <a:pPr marL="971526" lvl="1" indent="-514338">
              <a:buFont typeface="+mj-lt"/>
              <a:buAutoNum type="alphaUcPeriod"/>
            </a:pPr>
            <a:r>
              <a:rPr lang="en-US" sz="2800" dirty="0"/>
              <a:t>Other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CD330-EB48-4EA4-B874-2201A1E29430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E22DB-6AEE-4EAE-8C46-03F862229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6920115" y="2380384"/>
            <a:ext cx="4350397" cy="3257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2FDF6F-A0AA-4253-A9AB-55EB6160DAA3}"/>
              </a:ext>
            </a:extLst>
          </p:cNvPr>
          <p:cNvSpPr txBox="1"/>
          <p:nvPr/>
        </p:nvSpPr>
        <p:spPr>
          <a:xfrm>
            <a:off x="9465774" y="5742936"/>
            <a:ext cx="1304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CGIAR</a:t>
            </a:r>
          </a:p>
        </p:txBody>
      </p:sp>
    </p:spTree>
    <p:extLst>
      <p:ext uri="{BB962C8B-B14F-4D97-AF65-F5344CB8AC3E}">
        <p14:creationId xmlns:p14="http://schemas.microsoft.com/office/powerpoint/2010/main" val="3294022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F8F47-0615-4436-B8AE-7E03F3BF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ROLE OF FOOD SYSTEMS IN DIET QUALITY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E2867-CDE7-4EA7-A58C-62DB18E4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2" y="1388303"/>
            <a:ext cx="10905066" cy="34896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31258A-C5F9-4AD4-B73B-D919007F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786DD-D58D-47E8-9E77-0BF571C4158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085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13993A-7B0D-4BFE-83E1-3C63C164E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5"/>
            <a:ext cx="10905066" cy="938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Examples of food systems metrics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B13A1-E8B3-430D-8E22-6D7D553A5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705" y="1581807"/>
            <a:ext cx="5784524" cy="448298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defRPr/>
            </a:pPr>
            <a:r>
              <a:rPr kumimoji="0" lang="en-US" sz="19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HANU Intervention: </a:t>
            </a:r>
            <a:r>
              <a:rPr kumimoji="0" lang="en-US" sz="19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homestead production of diverse, nutrient-rich foods - vegetable seed, garden training, behavior change communication</a:t>
            </a:r>
          </a:p>
          <a:p>
            <a:pPr>
              <a:defRPr/>
            </a:pPr>
            <a:r>
              <a:rPr lang="en-US" sz="1900" b="1" dirty="0"/>
              <a:t>Sample: </a:t>
            </a:r>
            <a:r>
              <a:rPr lang="en-US" sz="1900" dirty="0"/>
              <a:t>880 women at midline</a:t>
            </a:r>
          </a:p>
          <a:p>
            <a:pPr>
              <a:defRPr/>
            </a:pPr>
            <a:endParaRPr kumimoji="0" lang="en-US" sz="1100" b="1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28600" marR="0" lvl="0" fontAlgn="auto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Exposures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US" sz="1900" i="0" u="none" strike="noStrike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Food crop diversity: </a:t>
            </a:r>
            <a:r>
              <a:rPr kumimoji="0" lang="en-US" sz="19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Sum of food groups produced by the household from 7 food groups (MDD-W) (except ASF) </a:t>
            </a:r>
          </a:p>
          <a:p>
            <a:pPr lvl="1">
              <a:spcBef>
                <a:spcPts val="1000"/>
              </a:spcBef>
              <a:defRPr/>
            </a:pPr>
            <a:endParaRPr kumimoji="0" lang="en-US" sz="110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lvl="1">
              <a:spcBef>
                <a:spcPts val="1000"/>
              </a:spcBef>
              <a:defRPr/>
            </a:pPr>
            <a:r>
              <a:rPr lang="en-US" sz="1900" dirty="0">
                <a:solidFill>
                  <a:schemeClr val="accent1"/>
                </a:solidFill>
              </a:rPr>
              <a:t>Market food diversity (MFD): </a:t>
            </a:r>
            <a:r>
              <a:rPr lang="en-US" sz="1900" dirty="0"/>
              <a:t>Diversity of foods sold in smaller local markets,10 food groups MDD-W </a:t>
            </a:r>
          </a:p>
          <a:p>
            <a:pPr lvl="2">
              <a:spcBef>
                <a:spcPts val="1000"/>
              </a:spcBef>
              <a:defRPr/>
            </a:pPr>
            <a:r>
              <a:rPr kumimoji="0" lang="en-US" sz="18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Median MFD calculated at the village level, from 27 key informants</a:t>
            </a:r>
          </a:p>
          <a:p>
            <a:pPr lvl="1">
              <a:spcBef>
                <a:spcPts val="1000"/>
              </a:spcBef>
              <a:defRPr/>
            </a:pPr>
            <a:endParaRPr kumimoji="0" lang="en-US" sz="110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lvl="1">
              <a:spcBef>
                <a:spcPts val="1000"/>
              </a:spcBef>
              <a:defRPr/>
            </a:pPr>
            <a:r>
              <a:rPr lang="en-US" sz="1900" dirty="0">
                <a:solidFill>
                  <a:schemeClr val="accent1"/>
                </a:solidFill>
              </a:rPr>
              <a:t>Distance to market </a:t>
            </a:r>
            <a:r>
              <a:rPr lang="en-US" sz="1900" dirty="0"/>
              <a:t>for each study household: to 2 larger markets using GPS coordinates</a:t>
            </a:r>
          </a:p>
        </p:txBody>
      </p:sp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EB047338-7049-429F-83BD-5EE020E29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5" b="12355"/>
          <a:stretch>
            <a:fillRect/>
          </a:stretch>
        </p:blipFill>
        <p:spPr>
          <a:xfrm>
            <a:off x="6655869" y="1805644"/>
            <a:ext cx="4082472" cy="35049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51AA2-D001-42FE-92EB-C64592B9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7E786DD-D58D-47E8-9E77-0BF571C41581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118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A96E-4F68-457C-BCF9-AED9FE2B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Examples of climate change and nutrition research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9A4E86-5FAA-49F5-8964-F98E99AF9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1" y="1997411"/>
            <a:ext cx="5231614" cy="286317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6D245AB-E695-4A8B-9152-3666E67C5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52" y="2188693"/>
            <a:ext cx="5954884" cy="2735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E7B24-341D-4BBA-ADE3-830848ED5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367" y="2257618"/>
            <a:ext cx="6440889" cy="4977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691A0-E7B3-4353-8495-C9456CC72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452437"/>
            <a:ext cx="75438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8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2793-EDBF-49AC-9CA3-EDD8A76E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184CF5A-A2AB-4FDE-A546-0511172E6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5" r="4" b="4"/>
          <a:stretch/>
        </p:blipFill>
        <p:spPr>
          <a:xfrm>
            <a:off x="3847838" y="1584365"/>
            <a:ext cx="4170530" cy="4042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5A179-C077-4032-B29B-6EAA4EF67EA2}"/>
              </a:ext>
            </a:extLst>
          </p:cNvPr>
          <p:cNvSpPr txBox="1"/>
          <p:nvPr/>
        </p:nvSpPr>
        <p:spPr>
          <a:xfrm>
            <a:off x="4079299" y="5650806"/>
            <a:ext cx="3703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Source: EAT-Lancet Commission, 2020</a:t>
            </a:r>
          </a:p>
        </p:txBody>
      </p:sp>
    </p:spTree>
    <p:extLst>
      <p:ext uri="{BB962C8B-B14F-4D97-AF65-F5344CB8AC3E}">
        <p14:creationId xmlns:p14="http://schemas.microsoft.com/office/powerpoint/2010/main" val="109820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47DA8-54DB-9761-943F-FD062C16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Question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DFDB7-C0FA-BC9E-7EB4-A0BD1BA1B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region has the highest number of undernourished people?</a:t>
            </a:r>
          </a:p>
          <a:p>
            <a:endParaRPr lang="en-US" dirty="0"/>
          </a:p>
          <a:p>
            <a:pPr marL="514350" indent="-514350">
              <a:buAutoNum type="alphaUcPeriod"/>
            </a:pPr>
            <a:r>
              <a:rPr lang="en-US" dirty="0"/>
              <a:t>Latin America and the Caribbean</a:t>
            </a:r>
          </a:p>
          <a:p>
            <a:pPr marL="514350" indent="-514350">
              <a:buAutoNum type="alphaUcPeriod"/>
            </a:pPr>
            <a:r>
              <a:rPr lang="en-US" dirty="0"/>
              <a:t>Africa</a:t>
            </a:r>
          </a:p>
          <a:p>
            <a:pPr marL="514350" indent="-514350">
              <a:buAutoNum type="alphaUcPeriod"/>
            </a:pPr>
            <a:r>
              <a:rPr lang="en-US" dirty="0"/>
              <a:t>Asia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B5F16-9DC3-A1CA-56D8-FC976702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F61714-15FE-B440-91C1-B7D90E53E1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32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276EB-FFD3-0B0A-F353-CEA40F9B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8738" y="194195"/>
            <a:ext cx="11822279" cy="519309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n-US" sz="3000" dirty="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Global prevalence of undernourishment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363BE-58AE-12CE-E8D4-666DCB692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2090" y="5550195"/>
            <a:ext cx="11346696" cy="77216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Prevalence of undernourishment has been increasing (and COVID-19 and the war in Ukraine exacerbated this)</a:t>
            </a:r>
          </a:p>
          <a:p>
            <a:r>
              <a:rPr lang="en-US" sz="1800" dirty="0">
                <a:solidFill>
                  <a:schemeClr val="tx1"/>
                </a:solidFill>
              </a:rPr>
              <a:t>Other factors: population growth, urbanization, poorly performing food systems, climate change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87CCB-F5B0-C4D1-1276-7AF227378F80}"/>
              </a:ext>
            </a:extLst>
          </p:cNvPr>
          <p:cNvSpPr txBox="1"/>
          <p:nvPr/>
        </p:nvSpPr>
        <p:spPr>
          <a:xfrm>
            <a:off x="6096001" y="6170819"/>
            <a:ext cx="2959509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67" dirty="0"/>
              <a:t>Source: SOFI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4A30D7-C054-41A5-B966-801DF01E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419" y="880433"/>
            <a:ext cx="8809854" cy="4514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2F01DB-A4AF-4A99-811D-600DDD6F862F}"/>
              </a:ext>
            </a:extLst>
          </p:cNvPr>
          <p:cNvSpPr txBox="1"/>
          <p:nvPr/>
        </p:nvSpPr>
        <p:spPr>
          <a:xfrm>
            <a:off x="1997287" y="1870958"/>
            <a:ext cx="8140717" cy="2454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38B6B-12FC-4FF1-B37A-F2FE1AFC6CC7}"/>
              </a:ext>
            </a:extLst>
          </p:cNvPr>
          <p:cNvSpPr txBox="1"/>
          <p:nvPr/>
        </p:nvSpPr>
        <p:spPr>
          <a:xfrm>
            <a:off x="1997287" y="3571588"/>
            <a:ext cx="8140717" cy="2454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7A71D0B-1137-4284-A1ED-E15B19DF705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786DD-D58D-47E8-9E77-0BF571C41581}" type="slidenum">
              <a:rPr lang="en-US" sz="1200" smtClean="0"/>
              <a:pPr algn="r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45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919559"/>
            <a:ext cx="10515600" cy="132556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Triple burden of malnutrition in Africa</a:t>
            </a:r>
            <a:br>
              <a:rPr lang="en-US" sz="36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</a:br>
            <a:br>
              <a:rPr lang="en-US" sz="3400" spc="10" dirty="0"/>
            </a:br>
            <a:br>
              <a:rPr lang="en-US" sz="3400" b="1" spc="10" dirty="0"/>
            </a:br>
            <a:endParaRPr lang="en-US" sz="3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C082723-3C0E-495E-BD93-C7585DD7B18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afor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aford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99FB492-130B-4009-A446-E2CD653F483E}"/>
              </a:ext>
            </a:extLst>
          </p:cNvPr>
          <p:cNvSpPr/>
          <p:nvPr/>
        </p:nvSpPr>
        <p:spPr>
          <a:xfrm>
            <a:off x="2374924" y="1939081"/>
            <a:ext cx="2654300" cy="13379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aford"/>
                <a:ea typeface="+mn-ea"/>
                <a:cs typeface="+mn-cs"/>
              </a:rPr>
              <a:t>63.1 million children stunted (30%)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59626B-A60C-4D5F-830C-6162C65E2DB2}"/>
              </a:ext>
            </a:extLst>
          </p:cNvPr>
          <p:cNvSpPr/>
          <p:nvPr/>
        </p:nvSpPr>
        <p:spPr>
          <a:xfrm>
            <a:off x="6714771" y="4375453"/>
            <a:ext cx="2654300" cy="133797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aford"/>
                <a:ea typeface="+mn-ea"/>
                <a:cs typeface="+mn-cs"/>
              </a:rPr>
              <a:t>10.2 million children overweight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331B30-4D47-4DB7-9C52-7922124006FC}"/>
              </a:ext>
            </a:extLst>
          </p:cNvPr>
          <p:cNvSpPr/>
          <p:nvPr/>
        </p:nvSpPr>
        <p:spPr>
          <a:xfrm>
            <a:off x="5620574" y="2006713"/>
            <a:ext cx="2654300" cy="13379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aford"/>
                <a:ea typeface="+mn-ea"/>
                <a:cs typeface="+mn-cs"/>
              </a:rPr>
              <a:t>12.2 million children wasted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E4CD8E9-DE0A-4FCC-AF6A-4DE87936C037}"/>
              </a:ext>
            </a:extLst>
          </p:cNvPr>
          <p:cNvSpPr/>
          <p:nvPr/>
        </p:nvSpPr>
        <p:spPr>
          <a:xfrm>
            <a:off x="697313" y="4288015"/>
            <a:ext cx="2654300" cy="127150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aford"/>
                <a:ea typeface="+mn-ea"/>
                <a:cs typeface="+mn-cs"/>
              </a:rPr>
              <a:t>Anemia: 30% of female &amp; 20% of male adolescents in LMICs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DE5D3-FDC5-4B18-AE0E-E77E66EF1E50}"/>
              </a:ext>
            </a:extLst>
          </p:cNvPr>
          <p:cNvSpPr txBox="1"/>
          <p:nvPr/>
        </p:nvSpPr>
        <p:spPr>
          <a:xfrm>
            <a:off x="7284787" y="5886253"/>
            <a:ext cx="41685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(Source: SOFI 2021,  UNICEF 2023, WB)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28E9C-AD4D-ACE1-9EE3-7E4574831896}"/>
              </a:ext>
            </a:extLst>
          </p:cNvPr>
          <p:cNvSpPr txBox="1"/>
          <p:nvPr/>
        </p:nvSpPr>
        <p:spPr>
          <a:xfrm>
            <a:off x="9750979" y="2831553"/>
            <a:ext cx="1949824" cy="2092881"/>
          </a:xfrm>
          <a:prstGeom prst="rect">
            <a:avLst/>
          </a:prstGeom>
          <a:solidFill>
            <a:srgbClr val="2C67DC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Times New Roman" panose="02020603050405020304" pitchFamily="18" charset="0"/>
              </a:rPr>
              <a:t>Increased risk of non-communicable diseases (NCDs) – e.g. diabetes, hypertension, diet related cancers in later life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939351-765D-B8C5-6AA4-0E8D6F1D40F5}"/>
              </a:ext>
            </a:extLst>
          </p:cNvPr>
          <p:cNvCxnSpPr>
            <a:cxnSpLocks/>
          </p:cNvCxnSpPr>
          <p:nvPr/>
        </p:nvCxnSpPr>
        <p:spPr>
          <a:xfrm flipV="1">
            <a:off x="8974264" y="3984189"/>
            <a:ext cx="723664" cy="4846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B137E59-371C-0F79-8616-00269A309690}"/>
              </a:ext>
            </a:extLst>
          </p:cNvPr>
          <p:cNvSpPr/>
          <p:nvPr/>
        </p:nvSpPr>
        <p:spPr>
          <a:xfrm>
            <a:off x="3731614" y="4308984"/>
            <a:ext cx="2654300" cy="13379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aford"/>
                <a:ea typeface="+mn-ea"/>
                <a:cs typeface="+mn-cs"/>
              </a:rPr>
              <a:t>41% anemia in women of reproductive 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BD0AA-6A6F-4138-A449-B4D3AE8EFBCA}"/>
              </a:ext>
            </a:extLst>
          </p:cNvPr>
          <p:cNvSpPr txBox="1"/>
          <p:nvPr/>
        </p:nvSpPr>
        <p:spPr>
          <a:xfrm>
            <a:off x="9654079" y="1563414"/>
            <a:ext cx="1949824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45% of child deaths are due to malnutrition.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E9871E-19B3-4604-9544-E552D633DA69}"/>
              </a:ext>
            </a:extLst>
          </p:cNvPr>
          <p:cNvCxnSpPr>
            <a:cxnSpLocks/>
          </p:cNvCxnSpPr>
          <p:nvPr/>
        </p:nvCxnSpPr>
        <p:spPr>
          <a:xfrm flipV="1">
            <a:off x="8610600" y="2071139"/>
            <a:ext cx="944227" cy="4956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6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31"/>
    </mc:Choice>
    <mc:Fallback xmlns="">
      <p:transition spd="slow" advTm="48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 animBg="1"/>
      <p:bldP spid="32" grpId="0" animBg="1"/>
      <p:bldP spid="33" grpId="0" animBg="1"/>
      <p:bldP spid="5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3843</Words>
  <Application>Microsoft Office PowerPoint</Application>
  <PresentationFormat>Widescreen</PresentationFormat>
  <Paragraphs>567</Paragraphs>
  <Slides>69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Arial</vt:lpstr>
      <vt:lpstr>Baekmuk Batang</vt:lpstr>
      <vt:lpstr>Calibri</vt:lpstr>
      <vt:lpstr>Calibri Light</vt:lpstr>
      <vt:lpstr>MS PGothic</vt:lpstr>
      <vt:lpstr>msgothic</vt:lpstr>
      <vt:lpstr>Seaford</vt:lpstr>
      <vt:lpstr>Times New Roman</vt:lpstr>
      <vt:lpstr>Wingdings</vt:lpstr>
      <vt:lpstr>Office Theme</vt:lpstr>
      <vt:lpstr>1_Office Theme</vt:lpstr>
      <vt:lpstr>DSI Course: Climate Change, Food Systems and Planetary Health   Theoretical constructs of nutrition and food systems  July 23, 2024</vt:lpstr>
      <vt:lpstr>PowerPoint Presentation</vt:lpstr>
      <vt:lpstr>PowerPoint Presentation</vt:lpstr>
      <vt:lpstr>Introduction</vt:lpstr>
      <vt:lpstr>PowerPoint Presentation</vt:lpstr>
      <vt:lpstr>Prevalence of undernourishment in the world</vt:lpstr>
      <vt:lpstr>Question 1:</vt:lpstr>
      <vt:lpstr>Global prevalence of undernourishment</vt:lpstr>
      <vt:lpstr>Triple burden of malnutrition in Africa   </vt:lpstr>
      <vt:lpstr>PowerPoint Presentation</vt:lpstr>
      <vt:lpstr>PowerPoint Presentation</vt:lpstr>
      <vt:lpstr>PowerPoint Presentation</vt:lpstr>
      <vt:lpstr>Types of nutrition assessment</vt:lpstr>
      <vt:lpstr>PowerPoint Presentation</vt:lpstr>
      <vt:lpstr>Measuring child growth</vt:lpstr>
      <vt:lpstr>Child anthropometry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Anthropometry: Do you think this child is malnourished?</vt:lpstr>
      <vt:lpstr>Reminder: Severe acute malnutrition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Nutrition epidemiology</vt:lpstr>
      <vt:lpstr>Nutrition assessment methods: Dietary assessment</vt:lpstr>
      <vt:lpstr>PowerPoint Presentation</vt:lpstr>
      <vt:lpstr>PowerPoint Presentation</vt:lpstr>
      <vt:lpstr>My journey into global nutrition</vt:lpstr>
      <vt:lpstr>PowerPoint Presentation</vt:lpstr>
      <vt:lpstr>PowerPoint Presentation</vt:lpstr>
      <vt:lpstr>PowerPoint Presentation</vt:lpstr>
      <vt:lpstr>PowerPoint Presentation</vt:lpstr>
      <vt:lpstr>Uses of dietary data</vt:lpstr>
      <vt:lpstr>Globally accepted measures of diet quality for women, children or adolescents? </vt:lpstr>
      <vt:lpstr>PowerPoint Presentation</vt:lpstr>
      <vt:lpstr>PowerPoint Presentation</vt:lpstr>
      <vt:lpstr>Women &amp; children in LMICs (Africa, Asia, Latin America) have poor-quality diets </vt:lpstr>
      <vt:lpstr>PowerPoint Presentation</vt:lpstr>
      <vt:lpstr>Global burden of disease (GBD Studies) in SSA  </vt:lpstr>
      <vt:lpstr>PowerPoint Presentation</vt:lpstr>
      <vt:lpstr>Value chains in agriculture/food systems</vt:lpstr>
      <vt:lpstr>Challenges for nutrition along food value chains</vt:lpstr>
      <vt:lpstr>PowerPoint Presentation</vt:lpstr>
      <vt:lpstr>Agriculture accounts for ¼  of global Green House Gas emissions</vt:lpstr>
      <vt:lpstr>Food losses near production are prevalent in LMICs and food waste near consumption is prevalent in industrialized nations</vt:lpstr>
      <vt:lpstr>Projected impacts of changes in temperature by 3 degrees Celsius on global food production – yields could decline significantly in LMICs</vt:lpstr>
      <vt:lpstr>Water stress will increase in many agricultural areas by 2040 due to growing water use and higher temperatures</vt:lpstr>
      <vt:lpstr>PowerPoint Presentation</vt:lpstr>
      <vt:lpstr>Issues: Bidirectional relationship between agriculture and environment/climate change  </vt:lpstr>
      <vt:lpstr>Question 4</vt:lpstr>
      <vt:lpstr>PowerPoint Presentation</vt:lpstr>
      <vt:lpstr>Some potential solutions</vt:lpstr>
      <vt:lpstr>Pathways from agriculture to improved nutrition</vt:lpstr>
      <vt:lpstr>Question 6</vt:lpstr>
      <vt:lpstr>ROLE OF FOOD SYSTEMS IN DIET QUALITY</vt:lpstr>
      <vt:lpstr>Examples of food systems metrics</vt:lpstr>
      <vt:lpstr>Examples of climate change and nutrition research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 Course Climate Change, Food Systems, and Planetary Health   Theoretical constructs of nutrition and food systems  June 4, 2024</dc:title>
  <dc:creator>Isabel Madzorera</dc:creator>
  <cp:lastModifiedBy>Isabel Madzorera</cp:lastModifiedBy>
  <cp:revision>41</cp:revision>
  <dcterms:created xsi:type="dcterms:W3CDTF">2024-07-22T02:32:35Z</dcterms:created>
  <dcterms:modified xsi:type="dcterms:W3CDTF">2024-07-22T22:55:03Z</dcterms:modified>
</cp:coreProperties>
</file>